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1"/>
  </p:notesMasterIdLst>
  <p:sldIdLst>
    <p:sldId id="256" r:id="rId2"/>
    <p:sldId id="257" r:id="rId3"/>
    <p:sldId id="258" r:id="rId4"/>
    <p:sldId id="259" r:id="rId5"/>
    <p:sldId id="276" r:id="rId6"/>
    <p:sldId id="275" r:id="rId7"/>
    <p:sldId id="260" r:id="rId8"/>
    <p:sldId id="268" r:id="rId9"/>
    <p:sldId id="261" r:id="rId10"/>
    <p:sldId id="277" r:id="rId11"/>
    <p:sldId id="278" r:id="rId12"/>
    <p:sldId id="262" r:id="rId13"/>
    <p:sldId id="270" r:id="rId14"/>
    <p:sldId id="274" r:id="rId15"/>
    <p:sldId id="279" r:id="rId16"/>
    <p:sldId id="280" r:id="rId17"/>
    <p:sldId id="281" r:id="rId18"/>
    <p:sldId id="282" r:id="rId19"/>
    <p:sldId id="263" r:id="rId20"/>
    <p:sldId id="287" r:id="rId21"/>
    <p:sldId id="264" r:id="rId22"/>
    <p:sldId id="272" r:id="rId23"/>
    <p:sldId id="284" r:id="rId24"/>
    <p:sldId id="283" r:id="rId25"/>
    <p:sldId id="285" r:id="rId26"/>
    <p:sldId id="286" r:id="rId27"/>
    <p:sldId id="265" r:id="rId28"/>
    <p:sldId id="273" r:id="rId29"/>
    <p:sldId id="26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74"/>
    <p:restoredTop sz="90708"/>
  </p:normalViewPr>
  <p:slideViewPr>
    <p:cSldViewPr snapToGrid="0" snapToObjects="1">
      <p:cViewPr>
        <p:scale>
          <a:sx n="130" d="100"/>
          <a:sy n="130" d="100"/>
        </p:scale>
        <p:origin x="728" y="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2.jpg>
</file>

<file path=ppt/media/image3.JPEG>
</file>

<file path=ppt/media/image4.jpg>
</file>

<file path=ppt/media/image5.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C7E32F-B009-1F4D-8A1A-643D223C7900}" type="datetimeFigureOut">
              <a:rPr lang="en-US" smtClean="0"/>
              <a:t>5/12/19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2F221C-FCBD-8946-8AC6-BBAB450D25B1}" type="slidenum">
              <a:rPr lang="en-US" smtClean="0"/>
              <a:t>‹#›</a:t>
            </a:fld>
            <a:endParaRPr lang="en-US"/>
          </a:p>
        </p:txBody>
      </p:sp>
    </p:spTree>
    <p:extLst>
      <p:ext uri="{BB962C8B-B14F-4D97-AF65-F5344CB8AC3E}">
        <p14:creationId xmlns:p14="http://schemas.microsoft.com/office/powerpoint/2010/main" val="33908331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2F221C-FCBD-8946-8AC6-BBAB450D25B1}" type="slidenum">
              <a:rPr lang="en-US" smtClean="0"/>
              <a:t>2</a:t>
            </a:fld>
            <a:endParaRPr lang="en-US"/>
          </a:p>
        </p:txBody>
      </p:sp>
    </p:spTree>
    <p:extLst>
      <p:ext uri="{BB962C8B-B14F-4D97-AF65-F5344CB8AC3E}">
        <p14:creationId xmlns:p14="http://schemas.microsoft.com/office/powerpoint/2010/main" val="1909231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certmenu</a:t>
            </a:r>
            <a:r>
              <a:rPr lang="en-US" dirty="0"/>
              <a:t> script is what interacts with </a:t>
            </a:r>
            <a:r>
              <a:rPr lang="en-US" dirty="0" err="1"/>
              <a:t>certbot</a:t>
            </a:r>
            <a:r>
              <a:rPr lang="en-US" dirty="0"/>
              <a:t> and allows the users to create, renew or list their SSL Certs.</a:t>
            </a:r>
          </a:p>
          <a:p>
            <a:endParaRPr lang="en-US" dirty="0"/>
          </a:p>
          <a:p>
            <a:r>
              <a:rPr lang="en-US" dirty="0"/>
              <a:t>There are two ways to use the </a:t>
            </a:r>
            <a:r>
              <a:rPr lang="en-US" dirty="0" err="1"/>
              <a:t>certmenu</a:t>
            </a:r>
            <a:r>
              <a:rPr lang="en-US" dirty="0"/>
              <a:t> script, interactive or CLI. This gives the user several ways to manage their SSL Certs. In the example under the Interactive option, you can see the </a:t>
            </a:r>
            <a:r>
              <a:rPr lang="en-US" dirty="0" err="1"/>
              <a:t>ssh</a:t>
            </a:r>
            <a:r>
              <a:rPr lang="en-US" dirty="0"/>
              <a:t> connection request followed by what the user is looking to do. In this example, it’s create an SSL Cert. This triggers the interactive menus which I’ll go over during the examples.</a:t>
            </a:r>
          </a:p>
          <a:p>
            <a:endParaRPr lang="en-US" dirty="0"/>
          </a:p>
          <a:p>
            <a:r>
              <a:rPr lang="en-US" dirty="0"/>
              <a:t>In the example under the CLI option, you can see it starts off with the </a:t>
            </a:r>
            <a:r>
              <a:rPr lang="en-US" dirty="0" err="1"/>
              <a:t>ssh</a:t>
            </a:r>
            <a:r>
              <a:rPr lang="en-US" dirty="0"/>
              <a:t> connection request and is still followed with what the user is looking to do, however instead of just using the ‘create’ option, the hostname for the SSL Cert being created is also included. This is the option that allows users to automate these requests.</a:t>
            </a:r>
          </a:p>
        </p:txBody>
      </p:sp>
      <p:sp>
        <p:nvSpPr>
          <p:cNvPr id="4" name="Slide Number Placeholder 3"/>
          <p:cNvSpPr>
            <a:spLocks noGrp="1"/>
          </p:cNvSpPr>
          <p:nvPr>
            <p:ph type="sldNum" sz="quarter" idx="5"/>
          </p:nvPr>
        </p:nvSpPr>
        <p:spPr/>
        <p:txBody>
          <a:bodyPr/>
          <a:lstStyle/>
          <a:p>
            <a:fld id="{182F221C-FCBD-8946-8AC6-BBAB450D25B1}" type="slidenum">
              <a:rPr lang="en-US" smtClean="0"/>
              <a:t>15</a:t>
            </a:fld>
            <a:endParaRPr lang="en-US"/>
          </a:p>
        </p:txBody>
      </p:sp>
    </p:spTree>
    <p:extLst>
      <p:ext uri="{BB962C8B-B14F-4D97-AF65-F5344CB8AC3E}">
        <p14:creationId xmlns:p14="http://schemas.microsoft.com/office/powerpoint/2010/main" val="2286759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the beginning of the </a:t>
            </a:r>
            <a:r>
              <a:rPr lang="en-US" dirty="0" err="1"/>
              <a:t>certmenu</a:t>
            </a:r>
            <a:r>
              <a:rPr lang="en-US" dirty="0"/>
              <a:t> script and how it takes the output of the SSH Wrapper Script and processes it for use.</a:t>
            </a:r>
          </a:p>
          <a:p>
            <a:endParaRPr lang="en-US" dirty="0"/>
          </a:p>
          <a:p>
            <a:r>
              <a:rPr lang="en-US" dirty="0"/>
              <a:t>The original </a:t>
            </a:r>
            <a:r>
              <a:rPr lang="en-US" dirty="0" err="1"/>
              <a:t>ssh</a:t>
            </a:r>
            <a:r>
              <a:rPr lang="en-US" dirty="0"/>
              <a:t> command is converted to all lowercase and saved to a variable (</a:t>
            </a:r>
            <a:r>
              <a:rPr lang="en-US" dirty="0" err="1"/>
              <a:t>sshOption</a:t>
            </a:r>
            <a:r>
              <a:rPr lang="en-US" dirty="0"/>
              <a:t>). I am converting everything to lowercase to make the case statement simpler.</a:t>
            </a:r>
          </a:p>
          <a:p>
            <a:endParaRPr lang="en-US" dirty="0"/>
          </a:p>
          <a:p>
            <a:r>
              <a:rPr lang="en-US" dirty="0"/>
              <a:t>You can also see the </a:t>
            </a:r>
            <a:r>
              <a:rPr lang="en-US" dirty="0" err="1"/>
              <a:t>certbot</a:t>
            </a:r>
            <a:r>
              <a:rPr lang="en-US" dirty="0"/>
              <a:t> variables being set on the lines below. This allows </a:t>
            </a:r>
            <a:r>
              <a:rPr lang="en-US" dirty="0" err="1"/>
              <a:t>certbot</a:t>
            </a:r>
            <a:r>
              <a:rPr lang="en-US" dirty="0"/>
              <a:t> to run in each user’s home directory, creating a sandbox just for their SSL Certs.</a:t>
            </a:r>
          </a:p>
          <a:p>
            <a:endParaRPr lang="en-US" dirty="0"/>
          </a:p>
          <a:p>
            <a:pPr marL="171450" indent="-171450">
              <a:buFont typeface="Arial" panose="020B0604020202020204" pitchFamily="34" charset="0"/>
              <a:buChar char="•"/>
            </a:pPr>
            <a:r>
              <a:rPr lang="en-US" dirty="0"/>
              <a:t>Now that everything is set, lets take a look at the case statement.</a:t>
            </a:r>
          </a:p>
        </p:txBody>
      </p:sp>
      <p:sp>
        <p:nvSpPr>
          <p:cNvPr id="4" name="Slide Number Placeholder 3"/>
          <p:cNvSpPr>
            <a:spLocks noGrp="1"/>
          </p:cNvSpPr>
          <p:nvPr>
            <p:ph type="sldNum" sz="quarter" idx="5"/>
          </p:nvPr>
        </p:nvSpPr>
        <p:spPr/>
        <p:txBody>
          <a:bodyPr/>
          <a:lstStyle/>
          <a:p>
            <a:fld id="{182F221C-FCBD-8946-8AC6-BBAB450D25B1}" type="slidenum">
              <a:rPr lang="en-US" smtClean="0"/>
              <a:t>16</a:t>
            </a:fld>
            <a:endParaRPr lang="en-US"/>
          </a:p>
        </p:txBody>
      </p:sp>
    </p:spTree>
    <p:extLst>
      <p:ext uri="{BB962C8B-B14F-4D97-AF65-F5344CB8AC3E}">
        <p14:creationId xmlns:p14="http://schemas.microsoft.com/office/powerpoint/2010/main" val="33110208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case statement that runs the various options allowed. In the beginning I mentioned how the SSH Wrapper allows SCP and SFTP commands through but redirects anything else to the </a:t>
            </a:r>
            <a:r>
              <a:rPr lang="en-US" dirty="0" err="1"/>
              <a:t>certmenu</a:t>
            </a:r>
            <a:r>
              <a:rPr lang="en-US" dirty="0"/>
              <a:t> script. </a:t>
            </a:r>
          </a:p>
          <a:p>
            <a:endParaRPr lang="en-US" dirty="0"/>
          </a:p>
          <a:p>
            <a:r>
              <a:rPr lang="en-US" dirty="0"/>
              <a:t>Options available:</a:t>
            </a:r>
          </a:p>
          <a:p>
            <a:r>
              <a:rPr lang="en-US" dirty="0"/>
              <a:t>	- renew</a:t>
            </a:r>
          </a:p>
          <a:p>
            <a:r>
              <a:rPr lang="en-US" dirty="0"/>
              <a:t>	- </a:t>
            </a:r>
            <a:r>
              <a:rPr lang="en-US" dirty="0" err="1"/>
              <a:t>pfx</a:t>
            </a:r>
            <a:r>
              <a:rPr lang="en-US" dirty="0"/>
              <a:t> (allows users to convert an existing SSL Cert for use with IIS)</a:t>
            </a:r>
          </a:p>
          <a:p>
            <a:r>
              <a:rPr lang="en-US" dirty="0"/>
              <a:t>	- create</a:t>
            </a:r>
          </a:p>
          <a:p>
            <a:r>
              <a:rPr lang="en-US" dirty="0"/>
              <a:t>	- help</a:t>
            </a:r>
          </a:p>
          <a:p>
            <a:r>
              <a:rPr lang="en-US" dirty="0"/>
              <a:t>	- list</a:t>
            </a:r>
          </a:p>
          <a:p>
            <a:endParaRPr lang="en-US" dirty="0"/>
          </a:p>
          <a:p>
            <a:r>
              <a:rPr lang="en-US" dirty="0"/>
              <a:t>This case statement will look at the </a:t>
            </a:r>
            <a:r>
              <a:rPr lang="en-US" dirty="0" err="1"/>
              <a:t>sslOutput</a:t>
            </a:r>
            <a:r>
              <a:rPr lang="en-US" dirty="0"/>
              <a:t> variable and match it to one of these options. If the variable doesn’t match any of the allowed options, it will call a function containing script usage then exit with an error code of 1. </a:t>
            </a:r>
          </a:p>
          <a:p>
            <a:endParaRPr lang="en-US" dirty="0"/>
          </a:p>
          <a:p>
            <a:r>
              <a:rPr lang="en-US" dirty="0"/>
              <a:t>This section also helps restrict access and usage so we can keep the relay and everyone’s SSL Certs safe.</a:t>
            </a:r>
          </a:p>
        </p:txBody>
      </p:sp>
      <p:sp>
        <p:nvSpPr>
          <p:cNvPr id="4" name="Slide Number Placeholder 3"/>
          <p:cNvSpPr>
            <a:spLocks noGrp="1"/>
          </p:cNvSpPr>
          <p:nvPr>
            <p:ph type="sldNum" sz="quarter" idx="5"/>
          </p:nvPr>
        </p:nvSpPr>
        <p:spPr/>
        <p:txBody>
          <a:bodyPr/>
          <a:lstStyle/>
          <a:p>
            <a:fld id="{182F221C-FCBD-8946-8AC6-BBAB450D25B1}" type="slidenum">
              <a:rPr lang="en-US" smtClean="0"/>
              <a:t>17</a:t>
            </a:fld>
            <a:endParaRPr lang="en-US"/>
          </a:p>
        </p:txBody>
      </p:sp>
    </p:spTree>
    <p:extLst>
      <p:ext uri="{BB962C8B-B14F-4D97-AF65-F5344CB8AC3E}">
        <p14:creationId xmlns:p14="http://schemas.microsoft.com/office/powerpoint/2010/main" val="6335311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gone through the two main scripts, we need to  configure </a:t>
            </a:r>
            <a:r>
              <a:rPr lang="en-US" dirty="0" err="1"/>
              <a:t>sshd_config</a:t>
            </a:r>
            <a:r>
              <a:rPr lang="en-US" dirty="0"/>
              <a:t> so it filters users correctly. </a:t>
            </a:r>
          </a:p>
          <a:p>
            <a:endParaRPr lang="en-US" dirty="0"/>
          </a:p>
          <a:p>
            <a:r>
              <a:rPr lang="en-US" dirty="0"/>
              <a:t>We can do this by adding a Match Group conditional block to the </a:t>
            </a:r>
            <a:r>
              <a:rPr lang="en-US" dirty="0" err="1"/>
              <a:t>sshd_config</a:t>
            </a:r>
            <a:r>
              <a:rPr lang="en-US" dirty="0"/>
              <a:t>. You can see we are defining three options inside the Match Group section. </a:t>
            </a:r>
          </a:p>
          <a:p>
            <a:endParaRPr lang="en-US" dirty="0"/>
          </a:p>
          <a:p>
            <a:r>
              <a:rPr lang="en-US" dirty="0" err="1"/>
              <a:t>PasswordAuthentication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Because we already have the user’s public SSH Key, we are disabling the option for passwords to be used. This also helps us control who has access to the Relay and avoids managing passwords.</a:t>
            </a:r>
          </a:p>
          <a:p>
            <a:r>
              <a:rPr lang="en-US" dirty="0" err="1"/>
              <a:t>ForceCommand</a:t>
            </a:r>
            <a:endParaRPr lang="en-US" dirty="0"/>
          </a:p>
          <a:p>
            <a:r>
              <a:rPr lang="en-US" dirty="0"/>
              <a:t>- This will automatically run the SSH Wrapper Script and forward the original SSH command being used</a:t>
            </a:r>
          </a:p>
          <a:p>
            <a:r>
              <a:rPr lang="en-US" dirty="0" err="1"/>
              <a:t>AuthorizedKeysFile</a:t>
            </a:r>
            <a:endParaRPr lang="en-US" dirty="0"/>
          </a:p>
          <a:p>
            <a:r>
              <a:rPr lang="en-US" dirty="0"/>
              <a:t>- This sets the location of where the public SSH keys are stored. Adding this option allows the keys to be stored in a non-default location and only contain the keys for the relay users</a:t>
            </a:r>
          </a:p>
          <a:p>
            <a:endParaRPr lang="en-US" dirty="0"/>
          </a:p>
        </p:txBody>
      </p:sp>
      <p:sp>
        <p:nvSpPr>
          <p:cNvPr id="4" name="Slide Number Placeholder 3"/>
          <p:cNvSpPr>
            <a:spLocks noGrp="1"/>
          </p:cNvSpPr>
          <p:nvPr>
            <p:ph type="sldNum" sz="quarter" idx="5"/>
          </p:nvPr>
        </p:nvSpPr>
        <p:spPr/>
        <p:txBody>
          <a:bodyPr/>
          <a:lstStyle/>
          <a:p>
            <a:fld id="{182F221C-FCBD-8946-8AC6-BBAB450D25B1}" type="slidenum">
              <a:rPr lang="en-US" smtClean="0"/>
              <a:t>18</a:t>
            </a:fld>
            <a:endParaRPr lang="en-US"/>
          </a:p>
        </p:txBody>
      </p:sp>
    </p:spTree>
    <p:extLst>
      <p:ext uri="{BB962C8B-B14F-4D97-AF65-F5344CB8AC3E}">
        <p14:creationId xmlns:p14="http://schemas.microsoft.com/office/powerpoint/2010/main" val="878199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2F221C-FCBD-8946-8AC6-BBAB450D25B1}" type="slidenum">
              <a:rPr lang="en-US" smtClean="0"/>
              <a:t>19</a:t>
            </a:fld>
            <a:endParaRPr lang="en-US"/>
          </a:p>
        </p:txBody>
      </p:sp>
    </p:spTree>
    <p:extLst>
      <p:ext uri="{BB962C8B-B14F-4D97-AF65-F5344CB8AC3E}">
        <p14:creationId xmlns:p14="http://schemas.microsoft.com/office/powerpoint/2010/main" val="28717092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talking about how the relay works and what files are needed, it’s time to see how it all gets put together. </a:t>
            </a:r>
          </a:p>
          <a:p>
            <a:endParaRPr lang="en-US" dirty="0"/>
          </a:p>
          <a:p>
            <a:r>
              <a:rPr lang="en-US" dirty="0"/>
              <a:t>This is an overview of where all of the required files are stored for the relay I setup to capture the examples on the next slides. I haven’t mentioned installing apache or creating the Virtual Host because it doesn’t require any special settings outside of the default ones. </a:t>
            </a:r>
          </a:p>
          <a:p>
            <a:endParaRPr lang="en-US" dirty="0"/>
          </a:p>
          <a:p>
            <a:r>
              <a:rPr lang="en-US" dirty="0"/>
              <a:t>As you can see on this slide, everything we are doing is either in the /</a:t>
            </a:r>
            <a:r>
              <a:rPr lang="en-US" dirty="0" err="1"/>
              <a:t>etc</a:t>
            </a:r>
            <a:r>
              <a:rPr lang="en-US" dirty="0"/>
              <a:t>/</a:t>
            </a:r>
            <a:r>
              <a:rPr lang="en-US" dirty="0" err="1"/>
              <a:t>ssh</a:t>
            </a:r>
            <a:r>
              <a:rPr lang="en-US" dirty="0"/>
              <a:t> directory or the /opt/cert directory. </a:t>
            </a:r>
          </a:p>
          <a:p>
            <a:endParaRPr lang="en-US" dirty="0"/>
          </a:p>
          <a:p>
            <a:r>
              <a:rPr lang="en-US" dirty="0"/>
              <a:t>Once you have apache installed and the </a:t>
            </a:r>
            <a:r>
              <a:rPr lang="en-US" dirty="0" err="1"/>
              <a:t>vhost</a:t>
            </a:r>
            <a:r>
              <a:rPr lang="en-US" dirty="0"/>
              <a:t> created, we need to create the group that we will be putting the Relay users in. After creating the group we can add the Match Group conditional block to the </a:t>
            </a:r>
            <a:r>
              <a:rPr lang="en-US" dirty="0" err="1"/>
              <a:t>sshd_config</a:t>
            </a:r>
            <a:r>
              <a:rPr lang="en-US" dirty="0"/>
              <a:t>. </a:t>
            </a:r>
          </a:p>
          <a:p>
            <a:endParaRPr lang="en-US" dirty="0"/>
          </a:p>
          <a:p>
            <a:r>
              <a:rPr lang="en-US" dirty="0"/>
              <a:t>With the </a:t>
            </a:r>
            <a:r>
              <a:rPr lang="en-US" dirty="0" err="1"/>
              <a:t>sshd_configured</a:t>
            </a:r>
            <a:r>
              <a:rPr lang="en-US" dirty="0"/>
              <a:t>, we can copy the SSH Wrapper Script and </a:t>
            </a:r>
            <a:r>
              <a:rPr lang="en-US" dirty="0" err="1"/>
              <a:t>certmenu</a:t>
            </a:r>
            <a:r>
              <a:rPr lang="en-US" dirty="0"/>
              <a:t> Script into the /opt/cert directory. Don’t forget to replace the </a:t>
            </a:r>
            <a:r>
              <a:rPr lang="en-US" dirty="0" err="1"/>
              <a:t>webroot</a:t>
            </a:r>
            <a:r>
              <a:rPr lang="en-US" dirty="0"/>
              <a:t> path used in the </a:t>
            </a:r>
            <a:r>
              <a:rPr lang="en-US" dirty="0" err="1"/>
              <a:t>certmenu</a:t>
            </a:r>
            <a:r>
              <a:rPr lang="en-US" dirty="0"/>
              <a:t> script with the one you use.  Now all that’s left is to restart </a:t>
            </a:r>
            <a:r>
              <a:rPr lang="en-US" dirty="0" err="1"/>
              <a:t>sshd</a:t>
            </a:r>
            <a:r>
              <a:rPr lang="en-US" dirty="0"/>
              <a:t> and test it all out!</a:t>
            </a:r>
          </a:p>
          <a:p>
            <a:endParaRPr lang="en-US" dirty="0"/>
          </a:p>
          <a:p>
            <a:r>
              <a:rPr lang="en-US" dirty="0"/>
              <a:t>I created and used the directory /opt/cert because it was an easy location to remember.</a:t>
            </a:r>
          </a:p>
          <a:p>
            <a:endParaRPr lang="en-US" dirty="0"/>
          </a:p>
          <a:p>
            <a:endParaRPr lang="en-US" dirty="0"/>
          </a:p>
        </p:txBody>
      </p:sp>
      <p:sp>
        <p:nvSpPr>
          <p:cNvPr id="4" name="Slide Number Placeholder 3"/>
          <p:cNvSpPr>
            <a:spLocks noGrp="1"/>
          </p:cNvSpPr>
          <p:nvPr>
            <p:ph type="sldNum" sz="quarter" idx="5"/>
          </p:nvPr>
        </p:nvSpPr>
        <p:spPr/>
        <p:txBody>
          <a:bodyPr/>
          <a:lstStyle/>
          <a:p>
            <a:fld id="{182F221C-FCBD-8946-8AC6-BBAB450D25B1}" type="slidenum">
              <a:rPr lang="en-US" smtClean="0"/>
              <a:t>20</a:t>
            </a:fld>
            <a:endParaRPr lang="en-US"/>
          </a:p>
        </p:txBody>
      </p:sp>
    </p:spTree>
    <p:extLst>
      <p:ext uri="{BB962C8B-B14F-4D97-AF65-F5344CB8AC3E}">
        <p14:creationId xmlns:p14="http://schemas.microsoft.com/office/powerpoint/2010/main" val="3675592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Helvetica" pitchFamily="2" charset="0"/>
              </a:rPr>
              <a:t>The idea for the Let’s Encrypt Relay came about due to some issues we were facing in our environment with internal servers. We are always creating new servers for development and testing features. The pushback and delays that came with getting Internal SSL Certs was starting to effect the main reason we stood these up… to do testing. </a:t>
            </a:r>
          </a:p>
        </p:txBody>
      </p:sp>
      <p:sp>
        <p:nvSpPr>
          <p:cNvPr id="4" name="Slide Number Placeholder 3"/>
          <p:cNvSpPr>
            <a:spLocks noGrp="1"/>
          </p:cNvSpPr>
          <p:nvPr>
            <p:ph type="sldNum" sz="quarter" idx="5"/>
          </p:nvPr>
        </p:nvSpPr>
        <p:spPr/>
        <p:txBody>
          <a:bodyPr/>
          <a:lstStyle/>
          <a:p>
            <a:fld id="{182F221C-FCBD-8946-8AC6-BBAB450D25B1}" type="slidenum">
              <a:rPr lang="en-US" smtClean="0"/>
              <a:t>4</a:t>
            </a:fld>
            <a:endParaRPr lang="en-US"/>
          </a:p>
        </p:txBody>
      </p:sp>
    </p:spTree>
    <p:extLst>
      <p:ext uri="{BB962C8B-B14F-4D97-AF65-F5344CB8AC3E}">
        <p14:creationId xmlns:p14="http://schemas.microsoft.com/office/powerpoint/2010/main" val="2258377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Helvetica" pitchFamily="2" charset="0"/>
              </a:rPr>
              <a:t>Being able to focus solely on testing is important so we thought about the main issues we were facing and came up with these four issues.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Helvetica" pitchFamily="2"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HSTS must be set and enabled for all servers, both internal and external</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Requesting Internal SSL Certs required filling multiple forms out and waiting for someone to either reject them or approve them. Development Server requests always took the back seat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Internal SSL Certs didn’t work with most of the java applications we used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Purchasing SSL Certs from external CAs costs money, which requires approval and that usually doesn’t happen for development servers (it’s also a waste of money)</a:t>
            </a:r>
          </a:p>
        </p:txBody>
      </p:sp>
      <p:sp>
        <p:nvSpPr>
          <p:cNvPr id="4" name="Slide Number Placeholder 3"/>
          <p:cNvSpPr>
            <a:spLocks noGrp="1"/>
          </p:cNvSpPr>
          <p:nvPr>
            <p:ph type="sldNum" sz="quarter" idx="5"/>
          </p:nvPr>
        </p:nvSpPr>
        <p:spPr/>
        <p:txBody>
          <a:bodyPr/>
          <a:lstStyle/>
          <a:p>
            <a:fld id="{182F221C-FCBD-8946-8AC6-BBAB450D25B1}" type="slidenum">
              <a:rPr lang="en-US" smtClean="0"/>
              <a:t>5</a:t>
            </a:fld>
            <a:endParaRPr lang="en-US"/>
          </a:p>
        </p:txBody>
      </p:sp>
    </p:spTree>
    <p:extLst>
      <p:ext uri="{BB962C8B-B14F-4D97-AF65-F5344CB8AC3E}">
        <p14:creationId xmlns:p14="http://schemas.microsoft.com/office/powerpoint/2010/main" val="39988242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Helvetica" pitchFamily="2" charset="0"/>
              </a:rPr>
              <a:t>We were able to use the Let’s Encrypt Relay to find solutions for each of the issues we were facing.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Helvetica" pitchFamily="2"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HSTS can be configured and is no longer a four letter word when talking about internal servers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Using the Relay, users are in control of all of the SSL Certs they create. By taking out the requesting process and waiting for approvals, the focus can go back to testing and can start sooner then before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Let’s Encrypt SSL Certs are accepted and trusted with all of the java applications we use, which no longer limits what we can test before we have to start the long process of requesting an External SSL Cert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Let’s Encrypt SSL Certs are FREE.  The average for a 1 year SSL Cert is around $150. That can add up fast..</a:t>
            </a:r>
          </a:p>
        </p:txBody>
      </p:sp>
      <p:sp>
        <p:nvSpPr>
          <p:cNvPr id="4" name="Slide Number Placeholder 3"/>
          <p:cNvSpPr>
            <a:spLocks noGrp="1"/>
          </p:cNvSpPr>
          <p:nvPr>
            <p:ph type="sldNum" sz="quarter" idx="5"/>
          </p:nvPr>
        </p:nvSpPr>
        <p:spPr/>
        <p:txBody>
          <a:bodyPr/>
          <a:lstStyle/>
          <a:p>
            <a:fld id="{182F221C-FCBD-8946-8AC6-BBAB450D25B1}" type="slidenum">
              <a:rPr lang="en-US" smtClean="0"/>
              <a:t>6</a:t>
            </a:fld>
            <a:endParaRPr lang="en-US"/>
          </a:p>
        </p:txBody>
      </p:sp>
    </p:spTree>
    <p:extLst>
      <p:ext uri="{BB962C8B-B14F-4D97-AF65-F5344CB8AC3E}">
        <p14:creationId xmlns:p14="http://schemas.microsoft.com/office/powerpoint/2010/main" val="3419392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latin typeface="Helvetica" pitchFamily="2" charset="0"/>
              </a:rPr>
              <a:t>Besides solving the issues previously mentioned.. There are more benefits to using the Relay</a:t>
            </a:r>
          </a:p>
          <a:p>
            <a:pPr marL="0" indent="0">
              <a:buFont typeface="Arial" panose="020B0604020202020204" pitchFamily="34" charset="0"/>
              <a:buNone/>
            </a:pPr>
            <a:endParaRPr lang="en-US" dirty="0">
              <a:latin typeface="Helvetica" pitchFamily="2" charset="0"/>
            </a:endParaRPr>
          </a:p>
          <a:p>
            <a:pPr marL="171450" indent="-171450">
              <a:buFontTx/>
              <a:buChar char="-"/>
            </a:pPr>
            <a:r>
              <a:rPr lang="en-US" dirty="0">
                <a:latin typeface="Helvetica" pitchFamily="2" charset="0"/>
              </a:rPr>
              <a:t>I mentioned this in the previous slides, but it’s a big part of why I made the relay. It makes SSL Cert management extremely quick and easy, all due to the fact that each user is in charge of their own SSL Certs and can manage them by connecting to the Relay via SSH.</a:t>
            </a:r>
          </a:p>
          <a:p>
            <a:pPr marL="171450" indent="-171450">
              <a:buFontTx/>
              <a:buChar char="-"/>
            </a:pPr>
            <a:r>
              <a:rPr lang="en-US" dirty="0">
                <a:latin typeface="Helvetica" pitchFamily="2" charset="0"/>
              </a:rPr>
              <a:t>With the SSL Certs going through the Relay, there isn’t a need to open port 80 anymore. This not only increase security for internal servers (the less ports exposed the better!) but it also cut down on the number of firewall change requests being submitted (which I’m told made the group in charge of that pretty happy)</a:t>
            </a:r>
          </a:p>
          <a:p>
            <a:pPr marL="171450" indent="-171450">
              <a:buFontTx/>
              <a:buChar char="-"/>
            </a:pPr>
            <a:r>
              <a:rPr lang="en-US" dirty="0">
                <a:latin typeface="Helvetica" pitchFamily="2" charset="0"/>
              </a:rPr>
              <a:t>Being SSH Based, users can create scripts and playbooks to manage their SSL Certs. I don’t know a single Sys Admin out there who doesn’t love to automate something!</a:t>
            </a:r>
          </a:p>
          <a:p>
            <a:pPr marL="171450" indent="-171450">
              <a:buFontTx/>
              <a:buChar char="-"/>
            </a:pPr>
            <a:r>
              <a:rPr lang="en-US" dirty="0">
                <a:latin typeface="Helvetica" pitchFamily="2" charset="0"/>
              </a:rPr>
              <a:t>By using an SSH Wrapper script, we can limit the access normal users have when connecting to the Relay. </a:t>
            </a:r>
          </a:p>
        </p:txBody>
      </p:sp>
      <p:sp>
        <p:nvSpPr>
          <p:cNvPr id="4" name="Slide Number Placeholder 3"/>
          <p:cNvSpPr>
            <a:spLocks noGrp="1"/>
          </p:cNvSpPr>
          <p:nvPr>
            <p:ph type="sldNum" sz="quarter" idx="5"/>
          </p:nvPr>
        </p:nvSpPr>
        <p:spPr/>
        <p:txBody>
          <a:bodyPr/>
          <a:lstStyle/>
          <a:p>
            <a:fld id="{182F221C-FCBD-8946-8AC6-BBAB450D25B1}" type="slidenum">
              <a:rPr lang="en-US" smtClean="0"/>
              <a:t>8</a:t>
            </a:fld>
            <a:endParaRPr lang="en-US"/>
          </a:p>
        </p:txBody>
      </p:sp>
    </p:spTree>
    <p:extLst>
      <p:ext uri="{BB962C8B-B14F-4D97-AF65-F5344CB8AC3E}">
        <p14:creationId xmlns:p14="http://schemas.microsoft.com/office/powerpoint/2010/main" val="35126309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basic requirements to stand up a Let’s Encrypt Relay Server. I’m sure you could use a Windows Server instead or a different webserver, however.. I am more familiar with the above, which is why there were picked as the requirements.</a:t>
            </a:r>
          </a:p>
          <a:p>
            <a:endParaRPr lang="en-US" dirty="0"/>
          </a:p>
          <a:p>
            <a:r>
              <a:rPr lang="en-US" dirty="0"/>
              <a:t>For the server, I’m using CentOS 7 on an ESXI Host.</a:t>
            </a:r>
          </a:p>
          <a:p>
            <a:endParaRPr lang="en-US" dirty="0"/>
          </a:p>
          <a:p>
            <a:r>
              <a:rPr lang="en-US" dirty="0"/>
              <a:t>I mention the SSH Wrapper Script, </a:t>
            </a:r>
            <a:r>
              <a:rPr lang="en-US" dirty="0" err="1"/>
              <a:t>Certmenu</a:t>
            </a:r>
            <a:r>
              <a:rPr lang="en-US" dirty="0"/>
              <a:t> Script and the </a:t>
            </a:r>
            <a:r>
              <a:rPr lang="en-US" dirty="0" err="1"/>
              <a:t>sshd_config</a:t>
            </a:r>
            <a:r>
              <a:rPr lang="en-US" dirty="0"/>
              <a:t> here because they are the key pieces for the server side. I will be going over them more in detail later in this presentation.</a:t>
            </a:r>
          </a:p>
          <a:p>
            <a:endParaRPr lang="en-US" dirty="0"/>
          </a:p>
          <a:p>
            <a:endParaRPr lang="en-US" dirty="0"/>
          </a:p>
        </p:txBody>
      </p:sp>
      <p:sp>
        <p:nvSpPr>
          <p:cNvPr id="4" name="Slide Number Placeholder 3"/>
          <p:cNvSpPr>
            <a:spLocks noGrp="1"/>
          </p:cNvSpPr>
          <p:nvPr>
            <p:ph type="sldNum" sz="quarter" idx="5"/>
          </p:nvPr>
        </p:nvSpPr>
        <p:spPr/>
        <p:txBody>
          <a:bodyPr/>
          <a:lstStyle/>
          <a:p>
            <a:fld id="{182F221C-FCBD-8946-8AC6-BBAB450D25B1}" type="slidenum">
              <a:rPr lang="en-US" smtClean="0"/>
              <a:t>10</a:t>
            </a:fld>
            <a:endParaRPr lang="en-US"/>
          </a:p>
        </p:txBody>
      </p:sp>
    </p:spTree>
    <p:extLst>
      <p:ext uri="{BB962C8B-B14F-4D97-AF65-F5344CB8AC3E}">
        <p14:creationId xmlns:p14="http://schemas.microsoft.com/office/powerpoint/2010/main" val="23880018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for a user to use the relay, these two things have to happen.</a:t>
            </a:r>
          </a:p>
          <a:p>
            <a:endParaRPr lang="en-US" dirty="0"/>
          </a:p>
          <a:p>
            <a:pPr marL="171450" indent="-171450">
              <a:buFontTx/>
              <a:buChar char="-"/>
            </a:pPr>
            <a:r>
              <a:rPr lang="en-US" dirty="0"/>
              <a:t>The account being used to connect and manage the SSL Certs needs to exist on the Relay Server and the Public SSH Key needs to be stored on the Relay server as well.</a:t>
            </a:r>
          </a:p>
          <a:p>
            <a:pPr marL="628650" lvl="1" indent="-171450">
              <a:buFontTx/>
              <a:buChar char="-"/>
            </a:pPr>
            <a:r>
              <a:rPr lang="en-US" dirty="0"/>
              <a:t>Currently I am using an Ansible Playbook to create the user on the relay with a randomized password and copy the key over to it’s home directory. If your server is bound to AD and can publish Public SSH Keys, you can use an AD Security Group in the Match Group statement. Doing it this way eliminates the need for the account to exist on the Relay server prior to them using it. This is the direction I am going with ours when I get back.</a:t>
            </a:r>
          </a:p>
          <a:p>
            <a:pPr marL="171450" lvl="0" indent="-171450">
              <a:buFontTx/>
              <a:buChar char="-"/>
            </a:pPr>
            <a:r>
              <a:rPr lang="en-US" dirty="0"/>
              <a:t>To prove control of the domain being requested, the hostname for your internal server needs to be added as a CNAME to the Relay servers DNS Record on the public side. Its important that change only takes place on the PUBLIC side, if its added to the private side as well.. Both internal and external requests will go to the Relay server.</a:t>
            </a:r>
          </a:p>
        </p:txBody>
      </p:sp>
      <p:sp>
        <p:nvSpPr>
          <p:cNvPr id="4" name="Slide Number Placeholder 3"/>
          <p:cNvSpPr>
            <a:spLocks noGrp="1"/>
          </p:cNvSpPr>
          <p:nvPr>
            <p:ph type="sldNum" sz="quarter" idx="5"/>
          </p:nvPr>
        </p:nvSpPr>
        <p:spPr/>
        <p:txBody>
          <a:bodyPr/>
          <a:lstStyle/>
          <a:p>
            <a:fld id="{182F221C-FCBD-8946-8AC6-BBAB450D25B1}" type="slidenum">
              <a:rPr lang="en-US" smtClean="0"/>
              <a:t>11</a:t>
            </a:fld>
            <a:endParaRPr lang="en-US"/>
          </a:p>
        </p:txBody>
      </p:sp>
    </p:spTree>
    <p:extLst>
      <p:ext uri="{BB962C8B-B14F-4D97-AF65-F5344CB8AC3E}">
        <p14:creationId xmlns:p14="http://schemas.microsoft.com/office/powerpoint/2010/main" val="3551197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gone over the requirements, Here is a high level overview of how the Relay handles incoming connections.</a:t>
            </a:r>
          </a:p>
          <a:p>
            <a:endParaRPr lang="en-US" dirty="0"/>
          </a:p>
          <a:p>
            <a:r>
              <a:rPr lang="en-US" dirty="0"/>
              <a:t>Using the account that manages their SSL Certs, the user connects to the Relay via SSH. The </a:t>
            </a:r>
            <a:r>
              <a:rPr lang="en-US" dirty="0" err="1"/>
              <a:t>sshd_config</a:t>
            </a:r>
            <a:r>
              <a:rPr lang="en-US" dirty="0"/>
              <a:t> checks if the user connecting is a member of the </a:t>
            </a:r>
            <a:r>
              <a:rPr lang="en-US" dirty="0" err="1"/>
              <a:t>certbotusers</a:t>
            </a:r>
            <a:r>
              <a:rPr lang="en-US" dirty="0"/>
              <a:t> group and runs the SSH Wrapper script if so.</a:t>
            </a:r>
          </a:p>
          <a:p>
            <a:endParaRPr lang="en-US" dirty="0"/>
          </a:p>
          <a:p>
            <a:r>
              <a:rPr lang="en-US" dirty="0"/>
              <a:t>The SSH Wrapper script looks at the connection request and filters it based off that. For example, if you are using </a:t>
            </a:r>
            <a:r>
              <a:rPr lang="en-US" dirty="0" err="1"/>
              <a:t>scp</a:t>
            </a:r>
            <a:r>
              <a:rPr lang="en-US" dirty="0"/>
              <a:t> to copy your SSL Certs over, it leaves it alone and allows the copy to start. Otherwise it will start the </a:t>
            </a:r>
            <a:r>
              <a:rPr lang="en-US" dirty="0" err="1"/>
              <a:t>Certmenu</a:t>
            </a:r>
            <a:r>
              <a:rPr lang="en-US" dirty="0"/>
              <a:t> script and pass any options that were entered when the SSH connection was established.</a:t>
            </a:r>
          </a:p>
          <a:p>
            <a:endParaRPr lang="en-US" dirty="0"/>
          </a:p>
          <a:p>
            <a:r>
              <a:rPr lang="en-US" dirty="0"/>
              <a:t>Once the action is finished, the connection to the Relay is automatically closed.  </a:t>
            </a:r>
          </a:p>
        </p:txBody>
      </p:sp>
      <p:sp>
        <p:nvSpPr>
          <p:cNvPr id="4" name="Slide Number Placeholder 3"/>
          <p:cNvSpPr>
            <a:spLocks noGrp="1"/>
          </p:cNvSpPr>
          <p:nvPr>
            <p:ph type="sldNum" sz="quarter" idx="5"/>
          </p:nvPr>
        </p:nvSpPr>
        <p:spPr/>
        <p:txBody>
          <a:bodyPr/>
          <a:lstStyle/>
          <a:p>
            <a:fld id="{182F221C-FCBD-8946-8AC6-BBAB450D25B1}" type="slidenum">
              <a:rPr lang="en-US" smtClean="0"/>
              <a:t>13</a:t>
            </a:fld>
            <a:endParaRPr lang="en-US"/>
          </a:p>
        </p:txBody>
      </p:sp>
    </p:spTree>
    <p:extLst>
      <p:ext uri="{BB962C8B-B14F-4D97-AF65-F5344CB8AC3E}">
        <p14:creationId xmlns:p14="http://schemas.microsoft.com/office/powerpoint/2010/main" val="3677255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 user is a member of the </a:t>
            </a:r>
            <a:r>
              <a:rPr lang="en-US" dirty="0" err="1"/>
              <a:t>certbotusers</a:t>
            </a:r>
            <a:r>
              <a:rPr lang="en-US" dirty="0"/>
              <a:t> group, the SSH Wrapper Script takes over. </a:t>
            </a:r>
          </a:p>
          <a:p>
            <a:endParaRPr lang="en-US" dirty="0"/>
          </a:p>
          <a:p>
            <a:r>
              <a:rPr lang="en-US" dirty="0"/>
              <a:t>I went with an SSH Wrapper due to the flexibility it allows without impacting security. In this slide, I have the SSH Wrapper script. You can see it’s nothing extremely complicated at all. You can also see the </a:t>
            </a:r>
            <a:r>
              <a:rPr lang="en-US" dirty="0" err="1"/>
              <a:t>Certmenu</a:t>
            </a:r>
            <a:r>
              <a:rPr lang="en-US" dirty="0"/>
              <a:t> script being referenced, which we will be going over next.</a:t>
            </a:r>
          </a:p>
          <a:p>
            <a:endParaRPr lang="en-US" dirty="0"/>
          </a:p>
          <a:p>
            <a:r>
              <a:rPr lang="en-US" dirty="0"/>
              <a:t>The SSH Wrapper script allows any incoming SCP or SFTP connections to continue without interacting with them. This allows users to easily copy their SSL Certs down when needed. </a:t>
            </a:r>
          </a:p>
          <a:p>
            <a:endParaRPr lang="en-US" dirty="0"/>
          </a:p>
          <a:p>
            <a:r>
              <a:rPr lang="en-US" dirty="0"/>
              <a:t>If it sees the original SSH Command isn’t SCP or SFTP, it redirects the connection to the </a:t>
            </a:r>
            <a:r>
              <a:rPr lang="en-US" dirty="0" err="1"/>
              <a:t>certmenu</a:t>
            </a:r>
            <a:r>
              <a:rPr lang="en-US" dirty="0"/>
              <a:t> script and forwards the original command along with it</a:t>
            </a:r>
          </a:p>
        </p:txBody>
      </p:sp>
      <p:sp>
        <p:nvSpPr>
          <p:cNvPr id="4" name="Slide Number Placeholder 3"/>
          <p:cNvSpPr>
            <a:spLocks noGrp="1"/>
          </p:cNvSpPr>
          <p:nvPr>
            <p:ph type="sldNum" sz="quarter" idx="5"/>
          </p:nvPr>
        </p:nvSpPr>
        <p:spPr/>
        <p:txBody>
          <a:bodyPr/>
          <a:lstStyle/>
          <a:p>
            <a:fld id="{182F221C-FCBD-8946-8AC6-BBAB450D25B1}" type="slidenum">
              <a:rPr lang="en-US" smtClean="0"/>
              <a:t>14</a:t>
            </a:fld>
            <a:endParaRPr lang="en-US"/>
          </a:p>
        </p:txBody>
      </p:sp>
    </p:spTree>
    <p:extLst>
      <p:ext uri="{BB962C8B-B14F-4D97-AF65-F5344CB8AC3E}">
        <p14:creationId xmlns:p14="http://schemas.microsoft.com/office/powerpoint/2010/main" val="305643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with Small Image">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hasCustomPrompt="1"/>
          </p:nvPr>
        </p:nvSpPr>
        <p:spPr>
          <a:xfrm>
            <a:off x="9980476" y="0"/>
            <a:ext cx="2211524" cy="6858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tx1"/>
                </a:solidFill>
                <a:latin typeface="+mj-lt"/>
              </a:defRPr>
            </a:lvl1pPr>
          </a:lstStyle>
          <a:p>
            <a:r>
              <a:rPr lang="en-US" dirty="0"/>
              <a:t>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11904" y="4650539"/>
            <a:ext cx="3401478" cy="1192038"/>
          </a:xfrm>
          <a:solidFill>
            <a:schemeClr val="tx1"/>
          </a:solidFill>
        </p:spPr>
        <p:txBody>
          <a:bodyPr lIns="252000" tIns="0" anchor="ctr"/>
          <a:lstStyle>
            <a:lvl1pPr marL="0" indent="0" algn="l">
              <a:lnSpc>
                <a:spcPct val="100000"/>
              </a:lnSpc>
              <a:buNone/>
              <a:defRPr sz="1800" i="1">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7" name="Rectangle 6">
            <a:extLst>
              <a:ext uri="{FF2B5EF4-FFF2-40B4-BE49-F238E27FC236}">
                <a16:creationId xmlns:a16="http://schemas.microsoft.com/office/drawing/2014/main" id="{756F2950-BBCB-4A53-9EAC-D714777B8FA2}"/>
              </a:ext>
            </a:extLst>
          </p:cNvPr>
          <p:cNvSpPr/>
          <p:nvPr/>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2241291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4C49468-8907-3E4A-8647-0F7F834556A6}"/>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9198000" cy="360000"/>
          </a:xfrm>
        </p:spPr>
        <p:txBody>
          <a:bodyPr/>
          <a:lstStyle>
            <a:lvl1pPr marL="0" indent="0">
              <a:buNone/>
              <a:defRPr b="0" i="0">
                <a:latin typeface="Helvetica Light" panose="020B0403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916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3572900" y="1511476"/>
            <a:ext cx="2916000" cy="46792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6713800" y="1511475"/>
            <a:ext cx="2916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24705165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1764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290450" y="1512000"/>
            <a:ext cx="1764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4148900" y="1512000"/>
            <a:ext cx="1764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6007350" y="1507535"/>
            <a:ext cx="1764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7865800" y="1507535"/>
            <a:ext cx="1764000" cy="46837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B5A8293F-A5B5-4FCC-BF27-A25B1BAFF245}"/>
              </a:ext>
            </a:extLst>
          </p:cNvPr>
          <p:cNvSpPr>
            <a:spLocks noGrp="1"/>
          </p:cNvSpPr>
          <p:nvPr>
            <p:ph type="sldNum" sz="quarter" idx="3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1570905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solidFill>
              </a:defRPr>
            </a:lvl1pPr>
          </a:lstStyle>
          <a:p>
            <a:r>
              <a:rPr lang="en-ZA" dirty="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1" y="1008000"/>
            <a:ext cx="9198116"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E801980-CBAE-4A50-886D-54D7BB2E1947}"/>
              </a:ext>
            </a:extLst>
          </p:cNvPr>
          <p:cNvSpPr>
            <a:spLocks noGrp="1"/>
          </p:cNvSpPr>
          <p:nvPr>
            <p:ph type="sldNum" sz="quarter" idx="3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16150691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EDF756E-F310-4229-ACDD-055D299A95FB}"/>
              </a:ext>
            </a:extLst>
          </p:cNvPr>
          <p:cNvSpPr/>
          <p:nvPr/>
        </p:nvSpPr>
        <p:spPr>
          <a:xfrm>
            <a:off x="6297105" y="424206"/>
            <a:ext cx="5505254" cy="5731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a:t>Making an internal Let's Encrypt Relay</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441B35A8-70B6-B14E-9584-5F6CB4878C70}" type="slidenum">
              <a:rPr lang="en-US" smtClean="0"/>
              <a:t>‹#›</a:t>
            </a:fld>
            <a:endParaRPr lang="en-US"/>
          </a:p>
        </p:txBody>
      </p:sp>
      <p:sp>
        <p:nvSpPr>
          <p:cNvPr id="9" name="Subtitle 2">
            <a:extLst>
              <a:ext uri="{FF2B5EF4-FFF2-40B4-BE49-F238E27FC236}">
                <a16:creationId xmlns:a16="http://schemas.microsoft.com/office/drawing/2014/main" id="{07666241-4AF6-458A-A571-6C6C291D72F1}"/>
              </a:ext>
            </a:extLst>
          </p:cNvPr>
          <p:cNvSpPr>
            <a:spLocks noGrp="1"/>
          </p:cNvSpPr>
          <p:nvPr>
            <p:ph type="subTitle" idx="1"/>
          </p:nvPr>
        </p:nvSpPr>
        <p:spPr>
          <a:xfrm>
            <a:off x="6532775" y="3639199"/>
            <a:ext cx="5053936"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6" name="Title 5">
            <a:extLst>
              <a:ext uri="{FF2B5EF4-FFF2-40B4-BE49-F238E27FC236}">
                <a16:creationId xmlns:a16="http://schemas.microsoft.com/office/drawing/2014/main" id="{6F4F2BBF-F210-4954-9C73-A0030AACDDFE}"/>
              </a:ext>
            </a:extLst>
          </p:cNvPr>
          <p:cNvSpPr>
            <a:spLocks noGrp="1"/>
          </p:cNvSpPr>
          <p:nvPr>
            <p:ph type="title" hasCustomPrompt="1"/>
          </p:nvPr>
        </p:nvSpPr>
        <p:spPr>
          <a:xfrm>
            <a:off x="6532775" y="993303"/>
            <a:ext cx="5053936" cy="2513468"/>
          </a:xfrm>
        </p:spPr>
        <p:txBody>
          <a:bodyPr/>
          <a:lstStyle>
            <a:lvl1pPr>
              <a:defRPr sz="5400" cap="none">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8644301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
        <p:nvSpPr>
          <p:cNvPr id="10" name="Content Placeholder 2">
            <a:extLst>
              <a:ext uri="{FF2B5EF4-FFF2-40B4-BE49-F238E27FC236}">
                <a16:creationId xmlns:a16="http://schemas.microsoft.com/office/drawing/2014/main" id="{FD1EE834-4B70-4715-8346-1C0298347EE0}"/>
              </a:ext>
            </a:extLst>
          </p:cNvPr>
          <p:cNvSpPr>
            <a:spLocks noGrp="1"/>
          </p:cNvSpPr>
          <p:nvPr>
            <p:ph idx="1"/>
          </p:nvPr>
        </p:nvSpPr>
        <p:spPr>
          <a:xfrm>
            <a:off x="432000" y="1046375"/>
            <a:ext cx="9198000" cy="513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454309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
        <p:nvSpPr>
          <p:cNvPr id="7" name="Content Placeholder 2">
            <a:extLst>
              <a:ext uri="{FF2B5EF4-FFF2-40B4-BE49-F238E27FC236}">
                <a16:creationId xmlns:a16="http://schemas.microsoft.com/office/drawing/2014/main" id="{EAE43F4C-1A64-4197-A44B-E6EB874E243B}"/>
              </a:ext>
            </a:extLst>
          </p:cNvPr>
          <p:cNvSpPr>
            <a:spLocks noGrp="1"/>
          </p:cNvSpPr>
          <p:nvPr>
            <p:ph sz="half" idx="1"/>
          </p:nvPr>
        </p:nvSpPr>
        <p:spPr>
          <a:xfrm>
            <a:off x="432000" y="1046376"/>
            <a:ext cx="4435831" cy="513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3">
            <a:extLst>
              <a:ext uri="{FF2B5EF4-FFF2-40B4-BE49-F238E27FC236}">
                <a16:creationId xmlns:a16="http://schemas.microsoft.com/office/drawing/2014/main" id="{D7B3F5B8-DC28-4878-AC9F-D434D7542D8F}"/>
              </a:ext>
            </a:extLst>
          </p:cNvPr>
          <p:cNvSpPr>
            <a:spLocks noGrp="1"/>
          </p:cNvSpPr>
          <p:nvPr>
            <p:ph sz="half" idx="2"/>
          </p:nvPr>
        </p:nvSpPr>
        <p:spPr>
          <a:xfrm>
            <a:off x="5194169" y="1046376"/>
            <a:ext cx="4435831" cy="513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790859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
        <p:nvSpPr>
          <p:cNvPr id="7" name="Text Placeholder 2">
            <a:extLst>
              <a:ext uri="{FF2B5EF4-FFF2-40B4-BE49-F238E27FC236}">
                <a16:creationId xmlns:a16="http://schemas.microsoft.com/office/drawing/2014/main" id="{CB97B01E-88B2-448F-BD96-A1AAFA39AC1E}"/>
              </a:ext>
            </a:extLst>
          </p:cNvPr>
          <p:cNvSpPr>
            <a:spLocks noGrp="1"/>
          </p:cNvSpPr>
          <p:nvPr>
            <p:ph type="body" idx="1"/>
          </p:nvPr>
        </p:nvSpPr>
        <p:spPr>
          <a:xfrm>
            <a:off x="43200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4">
            <a:extLst>
              <a:ext uri="{FF2B5EF4-FFF2-40B4-BE49-F238E27FC236}">
                <a16:creationId xmlns:a16="http://schemas.microsoft.com/office/drawing/2014/main" id="{40BADDE2-4EE6-41B4-804C-EBF680128B40}"/>
              </a:ext>
            </a:extLst>
          </p:cNvPr>
          <p:cNvSpPr>
            <a:spLocks noGrp="1"/>
          </p:cNvSpPr>
          <p:nvPr>
            <p:ph type="body" sz="quarter" idx="3"/>
          </p:nvPr>
        </p:nvSpPr>
        <p:spPr>
          <a:xfrm>
            <a:off x="519516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Content Placeholder 3">
            <a:extLst>
              <a:ext uri="{FF2B5EF4-FFF2-40B4-BE49-F238E27FC236}">
                <a16:creationId xmlns:a16="http://schemas.microsoft.com/office/drawing/2014/main" id="{BB0A14E0-899D-4594-BC9E-AE89BF0D3AB7}"/>
              </a:ext>
            </a:extLst>
          </p:cNvPr>
          <p:cNvSpPr>
            <a:spLocks noGrp="1"/>
          </p:cNvSpPr>
          <p:nvPr>
            <p:ph sz="half" idx="2"/>
          </p:nvPr>
        </p:nvSpPr>
        <p:spPr>
          <a:xfrm>
            <a:off x="432001" y="2096752"/>
            <a:ext cx="4434840" cy="40929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5">
            <a:extLst>
              <a:ext uri="{FF2B5EF4-FFF2-40B4-BE49-F238E27FC236}">
                <a16:creationId xmlns:a16="http://schemas.microsoft.com/office/drawing/2014/main" id="{2C699014-D902-4E9A-80CD-8D2BCFE67097}"/>
              </a:ext>
            </a:extLst>
          </p:cNvPr>
          <p:cNvSpPr>
            <a:spLocks noGrp="1"/>
          </p:cNvSpPr>
          <p:nvPr>
            <p:ph sz="quarter" idx="4"/>
          </p:nvPr>
        </p:nvSpPr>
        <p:spPr>
          <a:xfrm>
            <a:off x="5195160" y="2096752"/>
            <a:ext cx="4434840" cy="40929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548322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Content Placeholder 2">
            <a:extLst>
              <a:ext uri="{FF2B5EF4-FFF2-40B4-BE49-F238E27FC236}">
                <a16:creationId xmlns:a16="http://schemas.microsoft.com/office/drawing/2014/main" id="{79F53EF1-D412-467C-B7CE-30536F140AE1}"/>
              </a:ext>
            </a:extLst>
          </p:cNvPr>
          <p:cNvSpPr>
            <a:spLocks noGrp="1"/>
          </p:cNvSpPr>
          <p:nvPr>
            <p:ph idx="1"/>
          </p:nvPr>
        </p:nvSpPr>
        <p:spPr>
          <a:xfrm>
            <a:off x="3770722" y="457201"/>
            <a:ext cx="6023727" cy="5726784"/>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628329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Picture Placeholder 2">
            <a:extLst>
              <a:ext uri="{FF2B5EF4-FFF2-40B4-BE49-F238E27FC236}">
                <a16:creationId xmlns:a16="http://schemas.microsoft.com/office/drawing/2014/main" id="{10319378-269C-406E-9B84-FCF22DA02EFF}"/>
              </a:ext>
            </a:extLst>
          </p:cNvPr>
          <p:cNvSpPr>
            <a:spLocks noGrp="1"/>
          </p:cNvSpPr>
          <p:nvPr>
            <p:ph type="pic" idx="1"/>
          </p:nvPr>
        </p:nvSpPr>
        <p:spPr>
          <a:xfrm>
            <a:off x="3788021" y="457201"/>
            <a:ext cx="5949868" cy="57267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Tree>
    <p:extLst>
      <p:ext uri="{BB962C8B-B14F-4D97-AF65-F5344CB8AC3E}">
        <p14:creationId xmlns:p14="http://schemas.microsoft.com/office/powerpoint/2010/main" val="337041622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647786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bwMode="auto">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54ED587-2D2F-4D3F-B55B-C64465AB4EC5}"/>
              </a:ext>
            </a:extLst>
          </p:cNvPr>
          <p:cNvSpPr/>
          <p:nvPr/>
        </p:nvSpPr>
        <p:spPr>
          <a:xfrm>
            <a:off x="69274" y="66963"/>
            <a:ext cx="9911201" cy="67273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159740" y="4346296"/>
            <a:ext cx="6798250" cy="1674470"/>
          </a:xfrm>
        </p:spPr>
        <p:txBody>
          <a:bodyPr anchor="b"/>
          <a:lstStyle>
            <a:lvl1pPr algn="r">
              <a:lnSpc>
                <a:spcPts val="5000"/>
              </a:lnSpc>
              <a:defRPr sz="6000" b="1" cap="all" spc="-300" baseline="0">
                <a:solidFill>
                  <a:schemeClr val="bg1"/>
                </a:solidFill>
                <a:latin typeface="+mj-lt"/>
              </a:defRPr>
            </a:lvl1pPr>
          </a:lstStyle>
          <a:p>
            <a:r>
              <a:rPr lang="en-US" dirty="0"/>
              <a:t>PRESENTATION TITLE</a:t>
            </a:r>
            <a:endParaRPr lang="en-ZA" dirty="0"/>
          </a:p>
        </p:txBody>
      </p:sp>
      <p:sp>
        <p:nvSpPr>
          <p:cNvPr id="7" name="Rectangle 6">
            <a:extLst>
              <a:ext uri="{FF2B5EF4-FFF2-40B4-BE49-F238E27FC236}">
                <a16:creationId xmlns:a16="http://schemas.microsoft.com/office/drawing/2014/main" id="{756F2950-BBCB-4A53-9EAC-D714777B8FA2}"/>
              </a:ext>
            </a:extLst>
          </p:cNvPr>
          <p:cNvSpPr/>
          <p:nvPr/>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40010168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a:t>Making an internal Let's Encrypt Relay</a:t>
            </a:r>
          </a:p>
        </p:txBody>
      </p:sp>
      <p:sp>
        <p:nvSpPr>
          <p:cNvPr id="3" name="Slide Number Placeholder 2">
            <a:extLst>
              <a:ext uri="{FF2B5EF4-FFF2-40B4-BE49-F238E27FC236}">
                <a16:creationId xmlns:a16="http://schemas.microsoft.com/office/drawing/2014/main" id="{2310D190-B83D-438A-91BC-470C41B22A29}"/>
              </a:ext>
            </a:extLst>
          </p:cNvPr>
          <p:cNvSpPr>
            <a:spLocks noGrp="1"/>
          </p:cNvSpPr>
          <p:nvPr>
            <p:ph type="sldNum" sz="quarter" idx="1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1338829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Large Image">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E2421E7-FC90-D344-ADEE-7DFD9CB5757D}"/>
              </a:ext>
            </a:extLst>
          </p:cNvPr>
          <p:cNvPicPr>
            <a:picLocks noChangeAspect="1"/>
          </p:cNvPicPr>
          <p:nvPr userDrawn="1"/>
        </p:nvPicPr>
        <p:blipFill rotWithShape="1">
          <a:blip r:embed="rId2"/>
          <a:srcRect r="17169"/>
          <a:stretch/>
        </p:blipFill>
        <p:spPr>
          <a:xfrm>
            <a:off x="-1" y="16647"/>
            <a:ext cx="9980477" cy="6777661"/>
          </a:xfrm>
          <a:prstGeom prst="rect">
            <a:avLst/>
          </a:prstGeom>
        </p:spPr>
      </p:pic>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174728" y="4346296"/>
            <a:ext cx="6798250" cy="1674470"/>
          </a:xfrm>
        </p:spPr>
        <p:txBody>
          <a:bodyPr anchor="b"/>
          <a:lstStyle>
            <a:lvl1pPr algn="r">
              <a:lnSpc>
                <a:spcPts val="5000"/>
              </a:lnSpc>
              <a:defRPr sz="6000" b="1" cap="all" spc="-300" baseline="0">
                <a:solidFill>
                  <a:schemeClr val="bg1"/>
                </a:solidFill>
                <a:latin typeface="+mj-lt"/>
              </a:defRPr>
            </a:lvl1pPr>
          </a:lstStyle>
          <a:p>
            <a:r>
              <a:rPr lang="en-US" dirty="0"/>
              <a:t>PRESENTATION TITLE</a:t>
            </a:r>
            <a:endParaRPr lang="en-ZA" dirty="0"/>
          </a:p>
        </p:txBody>
      </p:sp>
      <p:sp>
        <p:nvSpPr>
          <p:cNvPr id="7" name="Rectangle 6">
            <a:extLst>
              <a:ext uri="{FF2B5EF4-FFF2-40B4-BE49-F238E27FC236}">
                <a16:creationId xmlns:a16="http://schemas.microsoft.com/office/drawing/2014/main" id="{756F2950-BBCB-4A53-9EAC-D714777B8FA2}"/>
              </a:ext>
            </a:extLst>
          </p:cNvPr>
          <p:cNvSpPr/>
          <p:nvPr/>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3425137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Photo 1">
    <p:spTree>
      <p:nvGrpSpPr>
        <p:cNvPr id="1" name=""/>
        <p:cNvGrpSpPr/>
        <p:nvPr/>
      </p:nvGrpSpPr>
      <p:grpSpPr>
        <a:xfrm>
          <a:off x="0" y="0"/>
          <a:ext cx="0" cy="0"/>
          <a:chOff x="0" y="0"/>
          <a:chExt cx="0" cy="0"/>
        </a:xfrm>
      </p:grpSpPr>
      <p:sp>
        <p:nvSpPr>
          <p:cNvPr id="8" name="Picture Placeholder 1">
            <a:extLst>
              <a:ext uri="{FF2B5EF4-FFF2-40B4-BE49-F238E27FC236}">
                <a16:creationId xmlns:a16="http://schemas.microsoft.com/office/drawing/2014/main" id="{1599E2D7-24B3-4D66-9AFB-83C1AEC4DBBB}"/>
              </a:ext>
            </a:extLst>
          </p:cNvPr>
          <p:cNvSpPr>
            <a:spLocks noGrp="1"/>
          </p:cNvSpPr>
          <p:nvPr>
            <p:ph type="pic" sz="quarter" idx="33" hasCustomPrompt="1"/>
          </p:nvPr>
        </p:nvSpPr>
        <p:spPr>
          <a:xfrm>
            <a:off x="9980476" y="0"/>
            <a:ext cx="2211524" cy="6192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445086" y="1807950"/>
            <a:ext cx="5184913" cy="432000"/>
          </a:xfrm>
        </p:spPr>
        <p:txBody>
          <a:bodyPr/>
          <a:lstStyle>
            <a:lvl1pPr algn="r">
              <a:defRPr>
                <a:solidFill>
                  <a:schemeClr val="tx1"/>
                </a:solidFill>
                <a:latin typeface="Helvetica" pitchFamily="2" charset="0"/>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444886" y="2383950"/>
            <a:ext cx="5184913" cy="360000"/>
          </a:xfrm>
        </p:spPr>
        <p:txBody>
          <a:bodyPr/>
          <a:lstStyle>
            <a:lvl1pPr marL="0" indent="0" algn="r">
              <a:buNone/>
              <a:defRPr b="0" i="0">
                <a:latin typeface="Helvetica Light" panose="020B0403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445000" y="2908300"/>
            <a:ext cx="5184800" cy="3283700"/>
          </a:xfrm>
          <a:solidFill>
            <a:schemeClr val="bg1"/>
          </a:solidFill>
        </p:spPr>
        <p:txBody>
          <a:bodyPr lIns="180000" tIns="252000" rIns="252000"/>
          <a:lstStyle>
            <a:lvl1pPr algn="l">
              <a:defRPr>
                <a:solidFill>
                  <a:schemeClr val="tx1">
                    <a:lumMod val="75000"/>
                    <a:lumOff val="25000"/>
                  </a:schemeClr>
                </a:solidFill>
              </a:defRPr>
            </a:lvl1pPr>
            <a:lvl2pPr algn="l">
              <a:defRPr>
                <a:solidFill>
                  <a:schemeClr val="tx1">
                    <a:lumMod val="75000"/>
                    <a:lumOff val="25000"/>
                  </a:schemeClr>
                </a:solidFill>
              </a:defRPr>
            </a:lvl2pPr>
            <a:lvl3pPr algn="l">
              <a:defRPr>
                <a:solidFill>
                  <a:schemeClr val="tx1">
                    <a:lumMod val="75000"/>
                    <a:lumOff val="25000"/>
                  </a:schemeClr>
                </a:solidFill>
              </a:defRPr>
            </a:lvl3pPr>
            <a:lvl4pPr algn="l">
              <a:defRPr>
                <a:solidFill>
                  <a:schemeClr val="tx1">
                    <a:lumMod val="75000"/>
                    <a:lumOff val="25000"/>
                  </a:schemeClr>
                </a:solidFill>
              </a:defRPr>
            </a:lvl4pPr>
            <a:lvl5pPr algn="l">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a:t>Making an internal Let's Encrypt Relay</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441B35A8-70B6-B14E-9584-5F6CB4878C70}" type="slidenum">
              <a:rPr lang="en-US" smtClean="0"/>
              <a:t>‹#›</a:t>
            </a:fld>
            <a:endParaRPr lang="en-US"/>
          </a:p>
        </p:txBody>
      </p:sp>
      <p:pic>
        <p:nvPicPr>
          <p:cNvPr id="13" name="Picture 12">
            <a:extLst>
              <a:ext uri="{FF2B5EF4-FFF2-40B4-BE49-F238E27FC236}">
                <a16:creationId xmlns:a16="http://schemas.microsoft.com/office/drawing/2014/main" id="{237652E3-FC66-EB49-B8DD-1AC46ADA863D}"/>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Tree>
    <p:extLst>
      <p:ext uri="{BB962C8B-B14F-4D97-AF65-F5344CB8AC3E}">
        <p14:creationId xmlns:p14="http://schemas.microsoft.com/office/powerpoint/2010/main" val="4202256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Photo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3D1C254-CF45-0C42-8513-B6C4C78409D0}"/>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823393" y="1343906"/>
            <a:ext cx="3736800" cy="3933645"/>
          </a:xfrm>
          <a:solidFill>
            <a:schemeClr val="bg1"/>
          </a:solidFill>
        </p:spPr>
        <p:txBody>
          <a:bodyPr lIns="180000" tIns="180000" rIns="18000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a:t>Making an internal Let's Encrypt Relay</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441B35A8-70B6-B14E-9584-5F6CB4878C70}" type="slidenum">
              <a:rPr lang="en-US" smtClean="0"/>
              <a:t>‹#›</a:t>
            </a:fld>
            <a:endParaRPr lang="en-US"/>
          </a:p>
        </p:txBody>
      </p:sp>
      <p:sp>
        <p:nvSpPr>
          <p:cNvPr id="9" name="Picture Placeholder 6">
            <a:extLst>
              <a:ext uri="{FF2B5EF4-FFF2-40B4-BE49-F238E27FC236}">
                <a16:creationId xmlns:a16="http://schemas.microsoft.com/office/drawing/2014/main" id="{492C2A1D-F7BD-46B6-BC01-15D365ACD50B}"/>
              </a:ext>
            </a:extLst>
          </p:cNvPr>
          <p:cNvSpPr>
            <a:spLocks noGrp="1"/>
          </p:cNvSpPr>
          <p:nvPr>
            <p:ph type="pic" sz="quarter" idx="14" hasCustomPrompt="1"/>
          </p:nvPr>
        </p:nvSpPr>
        <p:spPr>
          <a:xfrm>
            <a:off x="7560193" y="1344803"/>
            <a:ext cx="3737526" cy="3933645"/>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6" name="Title 5">
            <a:extLst>
              <a:ext uri="{FF2B5EF4-FFF2-40B4-BE49-F238E27FC236}">
                <a16:creationId xmlns:a16="http://schemas.microsoft.com/office/drawing/2014/main" id="{7F4F1543-153D-4F77-A4A9-C9BBA1C2052E}"/>
              </a:ext>
            </a:extLst>
          </p:cNvPr>
          <p:cNvSpPr>
            <a:spLocks noGrp="1"/>
          </p:cNvSpPr>
          <p:nvPr>
            <p:ph type="title"/>
          </p:nvPr>
        </p:nvSpPr>
        <p:spPr>
          <a:xfrm>
            <a:off x="432000" y="432000"/>
            <a:ext cx="9131100" cy="432000"/>
          </a:xfrm>
        </p:spPr>
        <p:txBody>
          <a:bodyPr/>
          <a:lstStyle>
            <a:lvl1pPr>
              <a:defRPr>
                <a:latin typeface="Helvetica" pitchFamily="2" charset="0"/>
              </a:defRPr>
            </a:lvl1pPr>
          </a:lstStyle>
          <a:p>
            <a:r>
              <a:rPr lang="en-US"/>
              <a:t>Click to edit Master title style</a:t>
            </a:r>
            <a:endParaRPr lang="en-ZA" dirty="0"/>
          </a:p>
        </p:txBody>
      </p:sp>
      <p:sp>
        <p:nvSpPr>
          <p:cNvPr id="11" name="Subtitle 2">
            <a:extLst>
              <a:ext uri="{FF2B5EF4-FFF2-40B4-BE49-F238E27FC236}">
                <a16:creationId xmlns:a16="http://schemas.microsoft.com/office/drawing/2014/main" id="{9FAA210E-391A-499A-89D5-F222045FD1A4}"/>
              </a:ext>
            </a:extLst>
          </p:cNvPr>
          <p:cNvSpPr>
            <a:spLocks noGrp="1"/>
          </p:cNvSpPr>
          <p:nvPr>
            <p:ph type="body" sz="quarter" idx="32" hasCustomPrompt="1"/>
          </p:nvPr>
        </p:nvSpPr>
        <p:spPr>
          <a:xfrm>
            <a:off x="431800" y="1008000"/>
            <a:ext cx="6895900" cy="360000"/>
          </a:xfrm>
        </p:spPr>
        <p:txBody>
          <a:bodyPr/>
          <a:lstStyle>
            <a:lvl1pPr marL="0" indent="0">
              <a:buNone/>
              <a:defRPr b="0" i="0">
                <a:latin typeface="Helvetica Light" panose="020B0403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289753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latin typeface="Helvetica" pitchFamily="2" charset="0"/>
              </a:defRPr>
            </a:lvl1pPr>
          </a:lstStyle>
          <a:p>
            <a:r>
              <a:rPr lang="en-ZA" dirty="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9198000" cy="360000"/>
          </a:xfrm>
        </p:spPr>
        <p:txBody>
          <a:bodyPr/>
          <a:lstStyle>
            <a:lvl1pPr marL="0" indent="0">
              <a:buNone/>
              <a:defRPr b="0" i="0">
                <a:latin typeface="Helvetica Light" panose="020B0403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432296"/>
            <a:ext cx="4500000" cy="527076"/>
          </a:xfrm>
          <a:solidFill>
            <a:schemeClr val="tx1"/>
          </a:solidFill>
        </p:spPr>
        <p:txBody>
          <a:bodyPr lIns="180000" tIns="36000" anchor="ctr"/>
          <a:lstStyle>
            <a:lvl1pPr marL="0" indent="0">
              <a:buNone/>
              <a:defRPr sz="2400" b="1" spc="-15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4500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5129800" y="1433105"/>
            <a:ext cx="4500000" cy="525283"/>
          </a:xfrm>
          <a:solidFill>
            <a:schemeClr val="tx1"/>
          </a:solidFill>
        </p:spPr>
        <p:txBody>
          <a:bodyPr lIns="180000" tIns="36000" anchor="ctr"/>
          <a:lstStyle>
            <a:lvl1pPr marL="0" indent="0">
              <a:buNone/>
              <a:defRPr sz="2400" b="1" spc="-150">
                <a:solidFill>
                  <a:schemeClr val="bg1"/>
                </a:solidFill>
                <a:latin typeface="+mj-lt"/>
              </a:defRPr>
            </a:lvl1pPr>
          </a:lstStyle>
          <a:p>
            <a:pPr lvl="0"/>
            <a:r>
              <a:rPr lang="en-US"/>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5129800" y="2020359"/>
            <a:ext cx="4500000" cy="41708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a:t>Making an internal Let's Encrypt Relay</a:t>
            </a:r>
          </a:p>
        </p:txBody>
      </p:sp>
      <p:pic>
        <p:nvPicPr>
          <p:cNvPr id="10" name="Picture 9">
            <a:extLst>
              <a:ext uri="{FF2B5EF4-FFF2-40B4-BE49-F238E27FC236}">
                <a16:creationId xmlns:a16="http://schemas.microsoft.com/office/drawing/2014/main" id="{E4CA8BD0-CA03-9B43-8982-45F2A137E1E9}"/>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160802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arge Phot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3CDA2C8-9CA3-964B-8DF3-BDD49FBD7F7C}"/>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299200" y="432000"/>
            <a:ext cx="5472113" cy="5759250"/>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75314" y="5096632"/>
            <a:ext cx="2028686" cy="1094618"/>
          </a:xfrm>
        </p:spPr>
        <p:txBody>
          <a:bodyPr anchor="b"/>
          <a:lstStyle>
            <a:lvl1pPr marL="0" indent="0" algn="r">
              <a:buNone/>
              <a:defRPr i="1">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Enter your caption</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a:t>Making an internal Let's Encrypt Relay</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441B35A8-70B6-B14E-9584-5F6CB4878C70}" type="slidenum">
              <a:rPr lang="en-US" smtClean="0"/>
              <a:t>‹#›</a:t>
            </a:fld>
            <a:endParaRPr lang="en-US"/>
          </a:p>
        </p:txBody>
      </p:sp>
      <p:sp>
        <p:nvSpPr>
          <p:cNvPr id="5" name="Title 4">
            <a:extLst>
              <a:ext uri="{FF2B5EF4-FFF2-40B4-BE49-F238E27FC236}">
                <a16:creationId xmlns:a16="http://schemas.microsoft.com/office/drawing/2014/main" id="{16EFF903-F1F3-440A-B12C-9FD51606B03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173163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Thank You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174360" y="2112793"/>
            <a:ext cx="6798250" cy="1674470"/>
          </a:xfrm>
        </p:spPr>
        <p:txBody>
          <a:bodyPr anchor="ctr"/>
          <a:lstStyle>
            <a:lvl1pPr algn="ctr">
              <a:lnSpc>
                <a:spcPct val="100000"/>
              </a:lnSpc>
              <a:defRPr sz="6000" b="1" cap="all" spc="-300" baseline="0">
                <a:solidFill>
                  <a:schemeClr val="tx1"/>
                </a:solidFill>
                <a:latin typeface="+mj-lt"/>
              </a:defRPr>
            </a:lvl1pPr>
          </a:lstStyle>
          <a:p>
            <a:r>
              <a:rPr lang="en-US" dirty="0"/>
              <a:t>Thank you</a:t>
            </a:r>
            <a:endParaRPr lang="en-ZA" dirty="0"/>
          </a:p>
        </p:txBody>
      </p:sp>
      <p:sp>
        <p:nvSpPr>
          <p:cNvPr id="7" name="Rectangle 6">
            <a:extLst>
              <a:ext uri="{FF2B5EF4-FFF2-40B4-BE49-F238E27FC236}">
                <a16:creationId xmlns:a16="http://schemas.microsoft.com/office/drawing/2014/main" id="{756F2950-BBCB-4A53-9EAC-D714777B8FA2}"/>
              </a:ext>
            </a:extLst>
          </p:cNvPr>
          <p:cNvSpPr/>
          <p:nvPr/>
        </p:nvSpPr>
        <p:spPr>
          <a:xfrm>
            <a:off x="0" y="6780196"/>
            <a:ext cx="12182168" cy="778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p:nvSpPr>
        <p:spPr>
          <a:xfrm>
            <a:off x="0" y="0"/>
            <a:ext cx="12182168" cy="778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0" name="Text Placeholder 5">
            <a:extLst>
              <a:ext uri="{FF2B5EF4-FFF2-40B4-BE49-F238E27FC236}">
                <a16:creationId xmlns:a16="http://schemas.microsoft.com/office/drawing/2014/main" id="{CA3EFDD3-A9D2-4EB6-BB2A-F6999D9F7EA6}"/>
              </a:ext>
            </a:extLst>
          </p:cNvPr>
          <p:cNvSpPr>
            <a:spLocks noGrp="1"/>
          </p:cNvSpPr>
          <p:nvPr>
            <p:ph type="body" sz="quarter" idx="15" hasCustomPrompt="1"/>
          </p:nvPr>
        </p:nvSpPr>
        <p:spPr>
          <a:xfrm>
            <a:off x="2174361" y="4035727"/>
            <a:ext cx="3329850" cy="382887"/>
          </a:xfrm>
        </p:spPr>
        <p:txBody>
          <a:bodyPr/>
          <a:lstStyle>
            <a:lvl1pPr marL="0" indent="0" algn="r">
              <a:buNone/>
              <a:defRPr sz="2400"/>
            </a:lvl1pPr>
            <a:lvl2pPr marL="266700" indent="0">
              <a:buNone/>
              <a:defRPr/>
            </a:lvl2pPr>
            <a:lvl3pPr marL="542925" indent="0">
              <a:buNone/>
              <a:defRPr/>
            </a:lvl3pPr>
            <a:lvl4pPr marL="809625" indent="0">
              <a:buNone/>
              <a:defRPr/>
            </a:lvl4pPr>
            <a:lvl5pPr marL="1076325" indent="0">
              <a:buNone/>
              <a:defRPr/>
            </a:lvl5pPr>
          </a:lstStyle>
          <a:p>
            <a:pPr lvl="0"/>
            <a:r>
              <a:rPr lang="en-US" dirty="0"/>
              <a:t>Full Name</a:t>
            </a:r>
            <a:endParaRPr lang="en-ZA" dirty="0"/>
          </a:p>
        </p:txBody>
      </p:sp>
      <p:sp>
        <p:nvSpPr>
          <p:cNvPr id="12" name="Text Placeholder 6">
            <a:extLst>
              <a:ext uri="{FF2B5EF4-FFF2-40B4-BE49-F238E27FC236}">
                <a16:creationId xmlns:a16="http://schemas.microsoft.com/office/drawing/2014/main" id="{261ED1F7-B623-43D9-9BDA-8808C5CFAFFB}"/>
              </a:ext>
            </a:extLst>
          </p:cNvPr>
          <p:cNvSpPr>
            <a:spLocks noGrp="1"/>
          </p:cNvSpPr>
          <p:nvPr>
            <p:ph type="body" sz="quarter" idx="16" hasCustomPrompt="1"/>
          </p:nvPr>
        </p:nvSpPr>
        <p:spPr>
          <a:xfrm>
            <a:off x="6062268" y="4150118"/>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Phone Number</a:t>
            </a:r>
            <a:endParaRPr lang="en-ZA" dirty="0"/>
          </a:p>
        </p:txBody>
      </p:sp>
      <p:sp>
        <p:nvSpPr>
          <p:cNvPr id="13" name="Text Placeholder 7">
            <a:extLst>
              <a:ext uri="{FF2B5EF4-FFF2-40B4-BE49-F238E27FC236}">
                <a16:creationId xmlns:a16="http://schemas.microsoft.com/office/drawing/2014/main" id="{E27366FC-4115-4122-9CE2-5FA9D424AD51}"/>
              </a:ext>
            </a:extLst>
          </p:cNvPr>
          <p:cNvSpPr>
            <a:spLocks noGrp="1"/>
          </p:cNvSpPr>
          <p:nvPr>
            <p:ph type="body" sz="quarter" idx="17" hasCustomPrompt="1"/>
          </p:nvPr>
        </p:nvSpPr>
        <p:spPr>
          <a:xfrm>
            <a:off x="6062268" y="4540691"/>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Email or Social Media Handle</a:t>
            </a:r>
            <a:endParaRPr lang="en-ZA" dirty="0"/>
          </a:p>
        </p:txBody>
      </p:sp>
      <p:sp>
        <p:nvSpPr>
          <p:cNvPr id="14" name="Text Placeholder 8">
            <a:extLst>
              <a:ext uri="{FF2B5EF4-FFF2-40B4-BE49-F238E27FC236}">
                <a16:creationId xmlns:a16="http://schemas.microsoft.com/office/drawing/2014/main" id="{DEB36829-2F8B-4E22-AB6D-4111D18AF847}"/>
              </a:ext>
            </a:extLst>
          </p:cNvPr>
          <p:cNvSpPr>
            <a:spLocks noGrp="1"/>
          </p:cNvSpPr>
          <p:nvPr>
            <p:ph type="body" sz="quarter" idx="18" hasCustomPrompt="1"/>
          </p:nvPr>
        </p:nvSpPr>
        <p:spPr>
          <a:xfrm>
            <a:off x="6062268" y="4931263"/>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Company Website</a:t>
            </a:r>
            <a:endParaRPr lang="en-ZA" dirty="0"/>
          </a:p>
        </p:txBody>
      </p:sp>
      <p:sp>
        <p:nvSpPr>
          <p:cNvPr id="15" name="Rectangle 14">
            <a:extLst>
              <a:ext uri="{FF2B5EF4-FFF2-40B4-BE49-F238E27FC236}">
                <a16:creationId xmlns:a16="http://schemas.microsoft.com/office/drawing/2014/main" id="{D0D414DC-32BB-354F-AFF6-3D10DE9D2192}"/>
              </a:ext>
            </a:extLst>
          </p:cNvPr>
          <p:cNvSpPr/>
          <p:nvPr userDrawn="1"/>
        </p:nvSpPr>
        <p:spPr>
          <a:xfrm rot="5400000">
            <a:off x="8734452" y="3410711"/>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2329909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solidFill>
                <a:latin typeface="Helvetica" pitchFamily="2" charset="0"/>
              </a:defRPr>
            </a:lvl1pPr>
          </a:lstStyle>
          <a:p>
            <a:r>
              <a:rPr lang="en-ZA" dirty="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1" y="1008000"/>
            <a:ext cx="9198116" cy="360000"/>
          </a:xfrm>
        </p:spPr>
        <p:txBody>
          <a:bodyPr/>
          <a:lstStyle>
            <a:lvl1pPr marL="0" indent="0">
              <a:buNone/>
              <a:defRPr b="0" i="0">
                <a:latin typeface="Helvetica Light" panose="020B0403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a:t>Making an internal Let's Encrypt Relay</a:t>
            </a:r>
          </a:p>
        </p:txBody>
      </p:sp>
      <p:pic>
        <p:nvPicPr>
          <p:cNvPr id="8" name="Picture 7">
            <a:extLst>
              <a:ext uri="{FF2B5EF4-FFF2-40B4-BE49-F238E27FC236}">
                <a16:creationId xmlns:a16="http://schemas.microsoft.com/office/drawing/2014/main" id="{46A2E6B2-F6FA-8B48-9848-5825500E1E34}"/>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
        <p:nvSpPr>
          <p:cNvPr id="5" name="Slide Number Placeholder 4">
            <a:extLst>
              <a:ext uri="{FF2B5EF4-FFF2-40B4-BE49-F238E27FC236}">
                <a16:creationId xmlns:a16="http://schemas.microsoft.com/office/drawing/2014/main" id="{3442953D-28FC-41B5-A1BB-BB3BA7CA40BE}"/>
              </a:ext>
            </a:extLst>
          </p:cNvPr>
          <p:cNvSpPr>
            <a:spLocks noGrp="1"/>
          </p:cNvSpPr>
          <p:nvPr>
            <p:ph type="sldNum" sz="quarter" idx="3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171967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2C8D0EF-1DB6-4ADC-8F31-5AE53BF5EAF4}"/>
              </a:ext>
            </a:extLst>
          </p:cNvPr>
          <p:cNvSpPr/>
          <p:nvPr/>
        </p:nvSpPr>
        <p:spPr>
          <a:xfrm>
            <a:off x="69274" y="66963"/>
            <a:ext cx="9911201" cy="67273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latin typeface="Helvetica" pitchFamily="2" charset="0"/>
            </a:endParaRPr>
          </a:p>
        </p:txBody>
      </p:sp>
      <p:sp>
        <p:nvSpPr>
          <p:cNvPr id="7" name="Rectangle 6">
            <a:extLst>
              <a:ext uri="{FF2B5EF4-FFF2-40B4-BE49-F238E27FC236}">
                <a16:creationId xmlns:a16="http://schemas.microsoft.com/office/drawing/2014/main" id="{62F208ED-79A0-4B2C-A5EE-9D27466BCA3F}"/>
              </a:ext>
            </a:extLst>
          </p:cNvPr>
          <p:cNvSpPr/>
          <p:nvPr/>
        </p:nvSpPr>
        <p:spPr>
          <a:xfrm>
            <a:off x="11407775" y="6356350"/>
            <a:ext cx="7842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9198116" cy="432000"/>
          </a:xfrm>
          <a:prstGeom prst="rect">
            <a:avLst/>
          </a:prstGeom>
        </p:spPr>
        <p:txBody>
          <a:bodyPr vert="horz" lIns="0" tIns="0" rIns="0" bIns="0" rtlCol="0" anchor="ctr">
            <a:noAutofit/>
          </a:bodyPr>
          <a:lstStyle/>
          <a:p>
            <a:r>
              <a:rPr lang="en-US" dirty="0"/>
              <a:t>Click to edit page title</a:t>
            </a:r>
            <a:endParaRPr lang="en-ZA" dirty="0"/>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9198116" cy="467925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p:spPr>
        <p:txBody>
          <a:bodyPr vert="horz" lIns="0" tIns="0" rIns="0" bIns="0" rtlCol="0" anchor="ctr"/>
          <a:lstStyle>
            <a:lvl1pPr algn="l">
              <a:defRPr sz="1100" b="0" i="1">
                <a:solidFill>
                  <a:schemeClr val="tx1">
                    <a:lumMod val="75000"/>
                    <a:lumOff val="25000"/>
                  </a:schemeClr>
                </a:solidFill>
                <a:latin typeface="Helvetica Oblique" pitchFamily="2" charset="0"/>
                <a:cs typeface="Times New Roman" panose="02020603050405020304" pitchFamily="18" charset="0"/>
              </a:defRPr>
            </a:lvl1pPr>
          </a:lstStyle>
          <a:p>
            <a:r>
              <a:rPr lang="en-US"/>
              <a:t>Making an internal Let's Encrypt Relay</a:t>
            </a:r>
            <a:endParaRPr lang="en-US" dirty="0"/>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47502" y="6401750"/>
            <a:ext cx="278418" cy="274324"/>
          </a:xfrm>
          <a:prstGeom prst="rect">
            <a:avLst/>
          </a:prstGeom>
        </p:spPr>
        <p:txBody>
          <a:bodyPr vert="horz" lIns="0" tIns="0" rIns="0" bIns="0" rtlCol="0" anchor="ctr"/>
          <a:lstStyle>
            <a:lvl1pPr algn="ctr">
              <a:defRPr sz="1000" b="0" i="0">
                <a:solidFill>
                  <a:schemeClr val="bg1"/>
                </a:solidFill>
                <a:latin typeface="Menlo" panose="020B0609030804020204" pitchFamily="49" charset="0"/>
                <a:ea typeface="Menlo" panose="020B0609030804020204" pitchFamily="49" charset="0"/>
                <a:cs typeface="Menlo" panose="020B0609030804020204" pitchFamily="49" charset="0"/>
              </a:defRPr>
            </a:lvl1pPr>
          </a:lstStyle>
          <a:p>
            <a:fld id="{441B35A8-70B6-B14E-9584-5F6CB4878C70}" type="slidenum">
              <a:rPr lang="en-US" smtClean="0"/>
              <a:pPr/>
              <a:t>‹#›</a:t>
            </a:fld>
            <a:endParaRPr lang="en-US"/>
          </a:p>
        </p:txBody>
      </p:sp>
      <p:sp>
        <p:nvSpPr>
          <p:cNvPr id="4" name="TextBox 3">
            <a:extLst>
              <a:ext uri="{FF2B5EF4-FFF2-40B4-BE49-F238E27FC236}">
                <a16:creationId xmlns:a16="http://schemas.microsoft.com/office/drawing/2014/main" id="{34FDC6F9-37F9-4E25-AECA-D307B8421C73}"/>
              </a:ext>
            </a:extLst>
          </p:cNvPr>
          <p:cNvSpPr txBox="1"/>
          <p:nvPr/>
        </p:nvSpPr>
        <p:spPr>
          <a:xfrm>
            <a:off x="9630116" y="6346108"/>
            <a:ext cx="1662546" cy="400426"/>
          </a:xfrm>
          <a:prstGeom prst="rect">
            <a:avLst/>
          </a:prstGeom>
          <a:noFill/>
        </p:spPr>
        <p:txBody>
          <a:bodyPr wrap="square" lIns="0" tIns="36000" rIns="0" bIns="0" rtlCol="0">
            <a:spAutoFit/>
          </a:bodyPr>
          <a:lstStyle/>
          <a:p>
            <a:pPr algn="r">
              <a:lnSpc>
                <a:spcPts val="1400"/>
              </a:lnSpc>
            </a:pPr>
            <a:r>
              <a:rPr lang="en-ZA" sz="1600" b="1" i="0" spc="-100" baseline="0" dirty="0" err="1">
                <a:solidFill>
                  <a:schemeClr val="tx1">
                    <a:lumMod val="50000"/>
                    <a:lumOff val="50000"/>
                  </a:schemeClr>
                </a:solidFill>
                <a:latin typeface="Menlo" panose="020B0609030804020204" pitchFamily="49" charset="0"/>
                <a:ea typeface="Menlo" panose="020B0609030804020204" pitchFamily="49" charset="0"/>
                <a:cs typeface="Menlo" panose="020B0609030804020204" pitchFamily="49" charset="0"/>
              </a:rPr>
              <a:t>Nolacon</a:t>
            </a:r>
            <a:r>
              <a:rPr lang="en-ZA" sz="1600" b="1" i="0" spc="-100" baseline="0" dirty="0">
                <a:solidFill>
                  <a:schemeClr val="accent1"/>
                </a:solidFill>
                <a:latin typeface="Menlo" panose="020B0609030804020204" pitchFamily="49" charset="0"/>
                <a:ea typeface="Menlo" panose="020B0609030804020204" pitchFamily="49" charset="0"/>
                <a:cs typeface="Menlo" panose="020B0609030804020204" pitchFamily="49" charset="0"/>
              </a:rPr>
              <a:t> </a:t>
            </a:r>
          </a:p>
          <a:p>
            <a:pPr algn="r">
              <a:lnSpc>
                <a:spcPts val="1400"/>
              </a:lnSpc>
            </a:pPr>
            <a:r>
              <a:rPr lang="en-ZA" sz="1600" b="1" i="0" spc="-100" baseline="0" dirty="0">
                <a:solidFill>
                  <a:schemeClr val="tx1"/>
                </a:solidFill>
                <a:latin typeface="Menlo" panose="020B0609030804020204" pitchFamily="49" charset="0"/>
                <a:ea typeface="Menlo" panose="020B0609030804020204" pitchFamily="49" charset="0"/>
                <a:cs typeface="Menlo" panose="020B0609030804020204" pitchFamily="49" charset="0"/>
              </a:rPr>
              <a:t>2019</a:t>
            </a:r>
          </a:p>
        </p:txBody>
      </p:sp>
      <p:sp>
        <p:nvSpPr>
          <p:cNvPr id="8" name="Rectangle 7">
            <a:extLst>
              <a:ext uri="{FF2B5EF4-FFF2-40B4-BE49-F238E27FC236}">
                <a16:creationId xmlns:a16="http://schemas.microsoft.com/office/drawing/2014/main" id="{6B322F68-670D-45A0-A54F-7E70BCEAED3F}"/>
              </a:ext>
            </a:extLst>
          </p:cNvPr>
          <p:cNvSpPr/>
          <p:nvPr/>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0" name="Rectangle 9">
            <a:extLst>
              <a:ext uri="{FF2B5EF4-FFF2-40B4-BE49-F238E27FC236}">
                <a16:creationId xmlns:a16="http://schemas.microsoft.com/office/drawing/2014/main" id="{E69B5F15-353A-4344-8D61-F4E25AA9FB6C}"/>
              </a:ext>
            </a:extLst>
          </p:cNvPr>
          <p:cNvSpPr/>
          <p:nvPr/>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2FA0C0AA-FCE8-4A7F-928A-54C96BBA9053}"/>
              </a:ext>
            </a:extLst>
          </p:cNvPr>
          <p:cNvSpPr/>
          <p:nvPr/>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39041677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hf hdr="0" dt="0"/>
  <p:txStyles>
    <p:titleStyle>
      <a:lvl1pPr algn="l"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Helvetica" pitchFamily="2" charset="0"/>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Helvetica" pitchFamily="2" charset="0"/>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Helvetica" pitchFamily="2" charset="0"/>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Helvetica" pitchFamily="2" charset="0"/>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hyperlink" Target="mailto:certguy@macjeezy-le.com" TargetMode="External"/><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1.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certbot.eff.org/" TargetMode="External"/><Relationship Id="rId2" Type="http://schemas.openxmlformats.org/officeDocument/2006/relationships/hyperlink" Target="https://github.com/therealmacjeezy/LetsEncrypt-Relay-Server" TargetMode="Externa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6E5EF55A-2F0E-F740-BDCF-1AC0E3603EC1}"/>
              </a:ext>
            </a:extLst>
          </p:cNvPr>
          <p:cNvPicPr>
            <a:picLocks noGrp="1" noChangeAspect="1"/>
          </p:cNvPicPr>
          <p:nvPr>
            <p:ph type="pic" sz="quarter" idx="13"/>
          </p:nvPr>
        </p:nvPicPr>
        <p:blipFill>
          <a:blip r:embed="rId2">
            <a:duotone>
              <a:prstClr val="black"/>
              <a:schemeClr val="accent6">
                <a:lumMod val="50000"/>
                <a:tint val="45000"/>
                <a:satMod val="400000"/>
              </a:schemeClr>
            </a:duotone>
          </a:blip>
          <a:srcRect l="40931" r="40931"/>
          <a:stretch>
            <a:fillRect/>
          </a:stretch>
        </p:blipFill>
        <p:spPr/>
      </p:pic>
      <p:sp>
        <p:nvSpPr>
          <p:cNvPr id="2" name="Title 1">
            <a:extLst>
              <a:ext uri="{FF2B5EF4-FFF2-40B4-BE49-F238E27FC236}">
                <a16:creationId xmlns:a16="http://schemas.microsoft.com/office/drawing/2014/main" id="{786DF9BC-0655-FF49-9E4D-CDCFA8BFB3A3}"/>
              </a:ext>
            </a:extLst>
          </p:cNvPr>
          <p:cNvSpPr>
            <a:spLocks noGrp="1"/>
          </p:cNvSpPr>
          <p:nvPr>
            <p:ph type="ctrTitle"/>
          </p:nvPr>
        </p:nvSpPr>
        <p:spPr/>
        <p:txBody>
          <a:bodyPr/>
          <a:lstStyle/>
          <a:p>
            <a:r>
              <a:rPr lang="en-US" dirty="0">
                <a:latin typeface="Helvetica" pitchFamily="2" charset="0"/>
              </a:rPr>
              <a:t>Making an Internal Let’s Encrypt Relay</a:t>
            </a:r>
          </a:p>
        </p:txBody>
      </p:sp>
      <p:sp>
        <p:nvSpPr>
          <p:cNvPr id="3" name="Subtitle 2">
            <a:extLst>
              <a:ext uri="{FF2B5EF4-FFF2-40B4-BE49-F238E27FC236}">
                <a16:creationId xmlns:a16="http://schemas.microsoft.com/office/drawing/2014/main" id="{4484FA20-0721-D44F-93BD-4A4571D13624}"/>
              </a:ext>
            </a:extLst>
          </p:cNvPr>
          <p:cNvSpPr>
            <a:spLocks noGrp="1"/>
          </p:cNvSpPr>
          <p:nvPr>
            <p:ph type="subTitle" idx="1"/>
          </p:nvPr>
        </p:nvSpPr>
        <p:spPr/>
        <p:txBody>
          <a:bodyPr anchor="ctr"/>
          <a:lstStyle/>
          <a:p>
            <a:r>
              <a:rPr lang="en-ZA" sz="1600" b="1" i="0" dirty="0">
                <a:latin typeface="Helvetica" pitchFamily="2" charset="0"/>
              </a:rPr>
              <a:t>May 17</a:t>
            </a:r>
            <a:r>
              <a:rPr lang="en-ZA" sz="1600" b="1" i="0" baseline="30000" dirty="0">
                <a:latin typeface="Helvetica" pitchFamily="2" charset="0"/>
              </a:rPr>
              <a:t>th</a:t>
            </a:r>
            <a:r>
              <a:rPr lang="en-ZA" sz="1600" b="1" i="0" dirty="0">
                <a:latin typeface="Helvetica" pitchFamily="2" charset="0"/>
              </a:rPr>
              <a:t> 2019 | 17:00 </a:t>
            </a:r>
          </a:p>
          <a:p>
            <a:r>
              <a:rPr lang="en-ZA" sz="1600" b="1" i="0" dirty="0">
                <a:latin typeface="Helvetica" pitchFamily="2" charset="0"/>
              </a:rPr>
              <a:t>Grand Ballroom D</a:t>
            </a:r>
          </a:p>
          <a:p>
            <a:r>
              <a:rPr lang="en-ZA" sz="1600" b="1" i="0" dirty="0" err="1">
                <a:latin typeface="Helvetica" pitchFamily="2" charset="0"/>
              </a:rPr>
              <a:t>NolaCon</a:t>
            </a:r>
            <a:r>
              <a:rPr lang="en-ZA" sz="1600" b="1" i="0" dirty="0">
                <a:latin typeface="Helvetica" pitchFamily="2" charset="0"/>
              </a:rPr>
              <a:t> 2019</a:t>
            </a:r>
          </a:p>
        </p:txBody>
      </p:sp>
    </p:spTree>
    <p:extLst>
      <p:ext uri="{BB962C8B-B14F-4D97-AF65-F5344CB8AC3E}">
        <p14:creationId xmlns:p14="http://schemas.microsoft.com/office/powerpoint/2010/main" val="33497432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BFDD9-B01E-CE49-BCA5-A99C84713349}"/>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Server Requirements</a:t>
            </a:r>
            <a:endParaRPr lang="en-US" dirty="0"/>
          </a:p>
        </p:txBody>
      </p:sp>
      <p:sp>
        <p:nvSpPr>
          <p:cNvPr id="3" name="Footer Placeholder 2">
            <a:extLst>
              <a:ext uri="{FF2B5EF4-FFF2-40B4-BE49-F238E27FC236}">
                <a16:creationId xmlns:a16="http://schemas.microsoft.com/office/drawing/2014/main" id="{02C968F9-117F-6C4E-8F18-0C2F871A43D3}"/>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C39FAC0C-F8F4-604C-90B2-34559BDAE0D4}"/>
              </a:ext>
            </a:extLst>
          </p:cNvPr>
          <p:cNvSpPr>
            <a:spLocks noGrp="1"/>
          </p:cNvSpPr>
          <p:nvPr>
            <p:ph type="sldNum" sz="quarter" idx="33"/>
          </p:nvPr>
        </p:nvSpPr>
        <p:spPr/>
        <p:txBody>
          <a:bodyPr/>
          <a:lstStyle/>
          <a:p>
            <a:fld id="{441B35A8-70B6-B14E-9584-5F6CB4878C70}" type="slidenum">
              <a:rPr lang="en-US" smtClean="0"/>
              <a:t>10</a:t>
            </a:fld>
            <a:endParaRPr lang="en-US"/>
          </a:p>
        </p:txBody>
      </p:sp>
      <p:sp>
        <p:nvSpPr>
          <p:cNvPr id="5" name="TextBox 4">
            <a:extLst>
              <a:ext uri="{FF2B5EF4-FFF2-40B4-BE49-F238E27FC236}">
                <a16:creationId xmlns:a16="http://schemas.microsoft.com/office/drawing/2014/main" id="{BC5DF090-030E-7844-901E-8E100325ACFE}"/>
              </a:ext>
            </a:extLst>
          </p:cNvPr>
          <p:cNvSpPr txBox="1"/>
          <p:nvPr/>
        </p:nvSpPr>
        <p:spPr>
          <a:xfrm>
            <a:off x="623032" y="1689590"/>
            <a:ext cx="9085626" cy="4154984"/>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Unix-based Server with the following items:</a:t>
            </a:r>
          </a:p>
          <a:p>
            <a:pPr marL="742950" lvl="1" indent="-285750">
              <a:buFont typeface="Arial" panose="020B0604020202020204" pitchFamily="34" charset="0"/>
              <a:buChar char="•"/>
            </a:pPr>
            <a:r>
              <a:rPr lang="en-US" sz="2400" b="1" dirty="0">
                <a:latin typeface="Helvetica" pitchFamily="2" charset="0"/>
              </a:rPr>
              <a:t>apache </a:t>
            </a:r>
          </a:p>
          <a:p>
            <a:pPr marL="742950" lvl="1" indent="-285750">
              <a:buFont typeface="Arial" panose="020B0604020202020204" pitchFamily="34" charset="0"/>
              <a:buChar char="•"/>
            </a:pPr>
            <a:r>
              <a:rPr lang="en-US" sz="2400" b="1" dirty="0">
                <a:latin typeface="Helvetica" pitchFamily="2" charset="0"/>
              </a:rPr>
              <a:t>Virtual Host configuration for ports 80 and 443</a:t>
            </a:r>
          </a:p>
          <a:p>
            <a:pPr marL="742950" lvl="1" indent="-285750">
              <a:buFont typeface="Arial" panose="020B0604020202020204" pitchFamily="34" charset="0"/>
              <a:buChar char="•"/>
            </a:pPr>
            <a:r>
              <a:rPr lang="en-US" sz="2400" b="1" dirty="0" err="1">
                <a:latin typeface="Helvetica" pitchFamily="2" charset="0"/>
              </a:rPr>
              <a:t>certbot</a:t>
            </a:r>
            <a:r>
              <a:rPr lang="en-US" sz="2400" b="1" dirty="0">
                <a:latin typeface="Helvetica" pitchFamily="2" charset="0"/>
              </a:rPr>
              <a:t> Client</a:t>
            </a:r>
          </a:p>
          <a:p>
            <a:pPr marL="742950" lvl="1" indent="-285750">
              <a:buFont typeface="Arial" panose="020B0604020202020204" pitchFamily="34" charset="0"/>
              <a:buChar char="•"/>
            </a:pPr>
            <a:endParaRPr lang="en-US" sz="2400" b="1" dirty="0">
              <a:latin typeface="Helvetica" pitchFamily="2" charset="0"/>
            </a:endParaRPr>
          </a:p>
          <a:p>
            <a:pPr marL="342900" indent="-342900">
              <a:buFont typeface="Arial" panose="020B0604020202020204" pitchFamily="34" charset="0"/>
              <a:buChar char="•"/>
            </a:pPr>
            <a:r>
              <a:rPr lang="en-US" sz="2400" b="1" dirty="0">
                <a:latin typeface="Helvetica" pitchFamily="2" charset="0"/>
              </a:rPr>
              <a:t>SSH Wrapper Script</a:t>
            </a:r>
          </a:p>
          <a:p>
            <a:pPr marL="285750" indent="-285750">
              <a:buFont typeface="Arial" panose="020B0604020202020204" pitchFamily="34" charset="0"/>
              <a:buChar char="•"/>
            </a:pPr>
            <a:endParaRPr lang="en-US" sz="2400" b="1" dirty="0">
              <a:latin typeface="Helvetica" pitchFamily="2" charset="0"/>
            </a:endParaRPr>
          </a:p>
          <a:p>
            <a:pPr marL="342900" indent="-342900">
              <a:buFont typeface="Arial" panose="020B0604020202020204" pitchFamily="34" charset="0"/>
              <a:buChar char="•"/>
            </a:pPr>
            <a:r>
              <a:rPr lang="en-US" sz="2400" b="1" dirty="0" err="1">
                <a:latin typeface="Helvetica" pitchFamily="2" charset="0"/>
              </a:rPr>
              <a:t>Certmenu</a:t>
            </a:r>
            <a:r>
              <a:rPr lang="en-US" sz="2400" b="1" dirty="0">
                <a:latin typeface="Helvetica" pitchFamily="2" charset="0"/>
              </a:rPr>
              <a:t> Script</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err="1">
                <a:latin typeface="Helvetica" pitchFamily="2" charset="0"/>
              </a:rPr>
              <a:t>sshd_config</a:t>
            </a:r>
            <a:r>
              <a:rPr lang="en-US" sz="2400" b="1" dirty="0">
                <a:latin typeface="Helvetica" pitchFamily="2" charset="0"/>
              </a:rPr>
              <a:t> with a Match Group conditional block</a:t>
            </a:r>
          </a:p>
          <a:p>
            <a:pPr marL="285750" indent="-285750">
              <a:buFont typeface="Arial" panose="020B0604020202020204" pitchFamily="34" charset="0"/>
              <a:buChar char="•"/>
            </a:pPr>
            <a:endParaRPr lang="en-US" sz="2400" b="1" dirty="0">
              <a:latin typeface="Helvetica" pitchFamily="2" charset="0"/>
            </a:endParaRPr>
          </a:p>
        </p:txBody>
      </p:sp>
    </p:spTree>
    <p:extLst>
      <p:ext uri="{BB962C8B-B14F-4D97-AF65-F5344CB8AC3E}">
        <p14:creationId xmlns:p14="http://schemas.microsoft.com/office/powerpoint/2010/main" val="2821428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BFDD9-B01E-CE49-BCA5-A99C84713349}"/>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Usage Requirements</a:t>
            </a:r>
            <a:endParaRPr lang="en-US" dirty="0"/>
          </a:p>
        </p:txBody>
      </p:sp>
      <p:sp>
        <p:nvSpPr>
          <p:cNvPr id="3" name="Footer Placeholder 2">
            <a:extLst>
              <a:ext uri="{FF2B5EF4-FFF2-40B4-BE49-F238E27FC236}">
                <a16:creationId xmlns:a16="http://schemas.microsoft.com/office/drawing/2014/main" id="{02C968F9-117F-6C4E-8F18-0C2F871A43D3}"/>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C39FAC0C-F8F4-604C-90B2-34559BDAE0D4}"/>
              </a:ext>
            </a:extLst>
          </p:cNvPr>
          <p:cNvSpPr>
            <a:spLocks noGrp="1"/>
          </p:cNvSpPr>
          <p:nvPr>
            <p:ph type="sldNum" sz="quarter" idx="33"/>
          </p:nvPr>
        </p:nvSpPr>
        <p:spPr/>
        <p:txBody>
          <a:bodyPr/>
          <a:lstStyle/>
          <a:p>
            <a:fld id="{441B35A8-70B6-B14E-9584-5F6CB4878C70}" type="slidenum">
              <a:rPr lang="en-US" smtClean="0"/>
              <a:t>11</a:t>
            </a:fld>
            <a:endParaRPr lang="en-US"/>
          </a:p>
        </p:txBody>
      </p:sp>
      <p:sp>
        <p:nvSpPr>
          <p:cNvPr id="5" name="TextBox 4">
            <a:extLst>
              <a:ext uri="{FF2B5EF4-FFF2-40B4-BE49-F238E27FC236}">
                <a16:creationId xmlns:a16="http://schemas.microsoft.com/office/drawing/2014/main" id="{BC5DF090-030E-7844-901E-8E100325ACFE}"/>
              </a:ext>
            </a:extLst>
          </p:cNvPr>
          <p:cNvSpPr txBox="1"/>
          <p:nvPr/>
        </p:nvSpPr>
        <p:spPr>
          <a:xfrm>
            <a:off x="682026" y="2459504"/>
            <a:ext cx="9085626" cy="1938992"/>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Local Account created with it’s Public SSH Key on the Relay server</a:t>
            </a:r>
          </a:p>
          <a:p>
            <a:pPr marL="285750" indent="-285750">
              <a:buFont typeface="Arial" panose="020B0604020202020204" pitchFamily="34" charset="0"/>
              <a:buChar char="•"/>
            </a:pPr>
            <a:endParaRPr lang="en-US" sz="2400" b="1" dirty="0">
              <a:latin typeface="Helvetica" pitchFamily="2" charset="0"/>
            </a:endParaRPr>
          </a:p>
          <a:p>
            <a:pPr marL="342900" indent="-342900">
              <a:buFont typeface="Arial" panose="020B0604020202020204" pitchFamily="34" charset="0"/>
              <a:buChar char="•"/>
            </a:pPr>
            <a:r>
              <a:rPr lang="en-US" sz="2400" b="1" dirty="0">
                <a:latin typeface="Helvetica" pitchFamily="2" charset="0"/>
              </a:rPr>
              <a:t>Hostname added as a CNAME on the Relay’s DNS Public Record</a:t>
            </a:r>
          </a:p>
        </p:txBody>
      </p:sp>
    </p:spTree>
    <p:extLst>
      <p:ext uri="{BB962C8B-B14F-4D97-AF65-F5344CB8AC3E}">
        <p14:creationId xmlns:p14="http://schemas.microsoft.com/office/powerpoint/2010/main" val="755652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25033"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How it Works</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12</a:t>
            </a:fld>
            <a:endParaRPr lang="en-US"/>
          </a:p>
        </p:txBody>
      </p:sp>
    </p:spTree>
    <p:extLst>
      <p:ext uri="{BB962C8B-B14F-4D97-AF65-F5344CB8AC3E}">
        <p14:creationId xmlns:p14="http://schemas.microsoft.com/office/powerpoint/2010/main" val="2935959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Usage overview</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13</a:t>
            </a:fld>
            <a:endParaRPr lang="en-US"/>
          </a:p>
        </p:txBody>
      </p:sp>
      <p:sp>
        <p:nvSpPr>
          <p:cNvPr id="8" name="TextBox 7">
            <a:extLst>
              <a:ext uri="{FF2B5EF4-FFF2-40B4-BE49-F238E27FC236}">
                <a16:creationId xmlns:a16="http://schemas.microsoft.com/office/drawing/2014/main" id="{963CB2CD-C405-384C-9C5D-038503380FF4}"/>
              </a:ext>
            </a:extLst>
          </p:cNvPr>
          <p:cNvSpPr txBox="1"/>
          <p:nvPr/>
        </p:nvSpPr>
        <p:spPr>
          <a:xfrm>
            <a:off x="756465" y="2090172"/>
            <a:ext cx="9198000" cy="2677656"/>
          </a:xfrm>
          <a:prstGeom prst="rect">
            <a:avLst/>
          </a:prstGeom>
          <a:noFill/>
        </p:spPr>
        <p:txBody>
          <a:bodyPr wrap="square" rtlCol="0">
            <a:spAutoFit/>
          </a:bodyPr>
          <a:lstStyle/>
          <a:p>
            <a:pPr marL="342900" indent="-342900">
              <a:buFont typeface="Arial" panose="020B0604020202020204" pitchFamily="34" charset="0"/>
              <a:buChar char="•"/>
            </a:pPr>
            <a:r>
              <a:rPr lang="en-US" sz="2400" b="1" dirty="0">
                <a:latin typeface="Helvetica" pitchFamily="2" charset="0"/>
              </a:rPr>
              <a:t>Users connect to the Relay via SSH</a:t>
            </a:r>
          </a:p>
          <a:p>
            <a:pPr marL="342900" indent="-342900">
              <a:buFont typeface="Arial" panose="020B0604020202020204" pitchFamily="34" charset="0"/>
              <a:buChar char="•"/>
            </a:pPr>
            <a:endParaRPr lang="en-US" sz="2400" b="1" dirty="0">
              <a:latin typeface="Helvetica" pitchFamily="2" charset="0"/>
            </a:endParaRPr>
          </a:p>
          <a:p>
            <a:pPr marL="342900" indent="-342900">
              <a:buFont typeface="Arial" panose="020B0604020202020204" pitchFamily="34" charset="0"/>
              <a:buChar char="•"/>
            </a:pPr>
            <a:r>
              <a:rPr lang="en-US" sz="2400" b="1" dirty="0">
                <a:latin typeface="Helvetica" pitchFamily="2" charset="0"/>
              </a:rPr>
              <a:t>SSH Wrapper filters incoming request (SSH or SCP)</a:t>
            </a:r>
          </a:p>
          <a:p>
            <a:pPr marL="800100" lvl="1" indent="-342900">
              <a:buFont typeface="Arial" panose="020B0604020202020204" pitchFamily="34" charset="0"/>
              <a:buChar char="•"/>
            </a:pPr>
            <a:r>
              <a:rPr lang="en-US" sz="2400" b="1" dirty="0" err="1">
                <a:latin typeface="Helvetica" pitchFamily="2" charset="0"/>
              </a:rPr>
              <a:t>certmenu</a:t>
            </a:r>
            <a:r>
              <a:rPr lang="en-US" sz="2400" b="1" dirty="0">
                <a:latin typeface="Helvetica" pitchFamily="2" charset="0"/>
              </a:rPr>
              <a:t> Script starts for all SSH requests</a:t>
            </a:r>
          </a:p>
          <a:p>
            <a:pPr marL="800100" lvl="1" indent="-342900">
              <a:buFont typeface="Arial" panose="020B0604020202020204" pitchFamily="34" charset="0"/>
              <a:buChar char="•"/>
            </a:pPr>
            <a:r>
              <a:rPr lang="en-US" sz="2400" b="1" dirty="0">
                <a:latin typeface="Helvetica" pitchFamily="2" charset="0"/>
              </a:rPr>
              <a:t>SCP requests performed as entered </a:t>
            </a:r>
          </a:p>
          <a:p>
            <a:pPr marL="800100" lvl="1" indent="-342900">
              <a:buFont typeface="Arial" panose="020B0604020202020204" pitchFamily="34" charset="0"/>
              <a:buChar char="•"/>
            </a:pPr>
            <a:endParaRPr lang="en-US" sz="2400" b="1" dirty="0">
              <a:latin typeface="Helvetica" pitchFamily="2" charset="0"/>
            </a:endParaRPr>
          </a:p>
          <a:p>
            <a:pPr marL="342900" indent="-342900">
              <a:buFont typeface="Arial" panose="020B0604020202020204" pitchFamily="34" charset="0"/>
              <a:buChar char="•"/>
            </a:pPr>
            <a:r>
              <a:rPr lang="en-US" sz="2400" b="1" dirty="0">
                <a:latin typeface="Helvetica" pitchFamily="2" charset="0"/>
              </a:rPr>
              <a:t>Connection automatically closes once completed</a:t>
            </a:r>
          </a:p>
        </p:txBody>
      </p:sp>
    </p:spTree>
    <p:extLst>
      <p:ext uri="{BB962C8B-B14F-4D97-AF65-F5344CB8AC3E}">
        <p14:creationId xmlns:p14="http://schemas.microsoft.com/office/powerpoint/2010/main" val="29472426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SSH Wrapper</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14</a:t>
            </a:fld>
            <a:endParaRPr lang="en-US"/>
          </a:p>
        </p:txBody>
      </p:sp>
      <p:pic>
        <p:nvPicPr>
          <p:cNvPr id="8" name="Picture 7">
            <a:extLst>
              <a:ext uri="{FF2B5EF4-FFF2-40B4-BE49-F238E27FC236}">
                <a16:creationId xmlns:a16="http://schemas.microsoft.com/office/drawing/2014/main" id="{979D3BDB-10EE-A24D-A1F3-DAB67025A808}"/>
              </a:ext>
            </a:extLst>
          </p:cNvPr>
          <p:cNvPicPr>
            <a:picLocks noChangeAspect="1"/>
          </p:cNvPicPr>
          <p:nvPr/>
        </p:nvPicPr>
        <p:blipFill>
          <a:blip r:embed="rId3"/>
          <a:stretch>
            <a:fillRect/>
          </a:stretch>
        </p:blipFill>
        <p:spPr>
          <a:xfrm>
            <a:off x="4617679" y="1085850"/>
            <a:ext cx="7302500" cy="4686300"/>
          </a:xfrm>
          <a:prstGeom prst="rect">
            <a:avLst/>
          </a:prstGeom>
          <a:ln>
            <a:noFill/>
          </a:ln>
          <a:effectLst>
            <a:outerShdw blurRad="292100" dist="139700" dir="2700000" algn="tl" rotWithShape="0">
              <a:srgbClr val="333333">
                <a:alpha val="65000"/>
              </a:srgbClr>
            </a:outerShdw>
          </a:effectLst>
        </p:spPr>
      </p:pic>
      <p:sp>
        <p:nvSpPr>
          <p:cNvPr id="9" name="Rectangle 8">
            <a:extLst>
              <a:ext uri="{FF2B5EF4-FFF2-40B4-BE49-F238E27FC236}">
                <a16:creationId xmlns:a16="http://schemas.microsoft.com/office/drawing/2014/main" id="{AA5693CA-FA37-FF47-974C-959602B00056}"/>
              </a:ext>
            </a:extLst>
          </p:cNvPr>
          <p:cNvSpPr/>
          <p:nvPr/>
        </p:nvSpPr>
        <p:spPr>
          <a:xfrm>
            <a:off x="4617679" y="3303639"/>
            <a:ext cx="5116256" cy="747252"/>
          </a:xfrm>
          <a:prstGeom prst="rect">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A8077271-8399-5047-8967-DA7BAFB8B762}"/>
              </a:ext>
            </a:extLst>
          </p:cNvPr>
          <p:cNvSpPr txBox="1"/>
          <p:nvPr/>
        </p:nvSpPr>
        <p:spPr>
          <a:xfrm>
            <a:off x="452534" y="2637709"/>
            <a:ext cx="4073731" cy="2308324"/>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Helvetica" pitchFamily="2" charset="0"/>
              </a:rPr>
              <a:t>Filters incoming connections based off of the original SSH command</a:t>
            </a:r>
          </a:p>
          <a:p>
            <a:pPr marL="285750" indent="-285750">
              <a:buFont typeface="Arial" panose="020B0604020202020204" pitchFamily="34" charset="0"/>
              <a:buChar char="•"/>
            </a:pPr>
            <a:endParaRPr lang="en-US" b="1" dirty="0">
              <a:latin typeface="Helvetica" pitchFamily="2" charset="0"/>
            </a:endParaRPr>
          </a:p>
          <a:p>
            <a:pPr marL="285750" indent="-285750">
              <a:buFont typeface="Arial" panose="020B0604020202020204" pitchFamily="34" charset="0"/>
              <a:buChar char="•"/>
            </a:pPr>
            <a:r>
              <a:rPr lang="en-US" b="1" dirty="0">
                <a:latin typeface="Helvetica" pitchFamily="2" charset="0"/>
              </a:rPr>
              <a:t>SCP and SFTP are untouched</a:t>
            </a:r>
          </a:p>
          <a:p>
            <a:pPr marL="285750" indent="-285750">
              <a:buFont typeface="Arial" panose="020B0604020202020204" pitchFamily="34" charset="0"/>
              <a:buChar char="•"/>
            </a:pPr>
            <a:endParaRPr lang="en-US" b="1" dirty="0">
              <a:latin typeface="Helvetica" pitchFamily="2" charset="0"/>
            </a:endParaRPr>
          </a:p>
          <a:p>
            <a:pPr marL="285750" indent="-285750">
              <a:buFont typeface="Arial" panose="020B0604020202020204" pitchFamily="34" charset="0"/>
              <a:buChar char="•"/>
            </a:pPr>
            <a:r>
              <a:rPr lang="en-US" b="1" dirty="0">
                <a:latin typeface="Helvetica" pitchFamily="2" charset="0"/>
              </a:rPr>
              <a:t>Anything else is forwarded to the </a:t>
            </a:r>
            <a:r>
              <a:rPr lang="en-US" b="1" dirty="0" err="1">
                <a:latin typeface="Helvetica" pitchFamily="2" charset="0"/>
              </a:rPr>
              <a:t>certmenu</a:t>
            </a:r>
            <a:r>
              <a:rPr lang="en-US" b="1" dirty="0">
                <a:latin typeface="Helvetica" pitchFamily="2" charset="0"/>
              </a:rPr>
              <a:t> script</a:t>
            </a:r>
          </a:p>
        </p:txBody>
      </p:sp>
      <p:sp>
        <p:nvSpPr>
          <p:cNvPr id="13" name="Rectangle 12">
            <a:extLst>
              <a:ext uri="{FF2B5EF4-FFF2-40B4-BE49-F238E27FC236}">
                <a16:creationId xmlns:a16="http://schemas.microsoft.com/office/drawing/2014/main" id="{602C10E4-0D66-C947-BAA9-F1D50481BAA9}"/>
              </a:ext>
            </a:extLst>
          </p:cNvPr>
          <p:cNvSpPr/>
          <p:nvPr/>
        </p:nvSpPr>
        <p:spPr>
          <a:xfrm>
            <a:off x="4617679" y="4050891"/>
            <a:ext cx="7302500" cy="747252"/>
          </a:xfrm>
          <a:prstGeom prst="rect">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48E63DB-9B07-7F4E-BBEE-00201B8225E8}"/>
              </a:ext>
            </a:extLst>
          </p:cNvPr>
          <p:cNvSpPr/>
          <p:nvPr/>
        </p:nvSpPr>
        <p:spPr>
          <a:xfrm>
            <a:off x="4617679" y="4798143"/>
            <a:ext cx="5116256" cy="865238"/>
          </a:xfrm>
          <a:prstGeom prst="rect">
            <a:avLst/>
          </a:prstGeom>
          <a:no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0265CFB-F3B5-9645-BEF8-BB6A802E2C14}"/>
              </a:ext>
            </a:extLst>
          </p:cNvPr>
          <p:cNvSpPr txBox="1"/>
          <p:nvPr/>
        </p:nvSpPr>
        <p:spPr>
          <a:xfrm>
            <a:off x="9183329" y="3047389"/>
            <a:ext cx="659155" cy="369332"/>
          </a:xfrm>
          <a:prstGeom prst="rect">
            <a:avLst/>
          </a:prstGeom>
          <a:noFill/>
        </p:spPr>
        <p:txBody>
          <a:bodyPr wrap="none" rtlCol="0">
            <a:spAutoFit/>
          </a:bodyPr>
          <a:lstStyle/>
          <a:p>
            <a:r>
              <a:rPr lang="en-US" b="1" dirty="0">
                <a:solidFill>
                  <a:schemeClr val="accent2">
                    <a:lumMod val="75000"/>
                  </a:schemeClr>
                </a:solidFill>
                <a:latin typeface="Helvetica" pitchFamily="2" charset="0"/>
              </a:rPr>
              <a:t>SCP</a:t>
            </a:r>
          </a:p>
        </p:txBody>
      </p:sp>
      <p:sp>
        <p:nvSpPr>
          <p:cNvPr id="16" name="TextBox 15">
            <a:extLst>
              <a:ext uri="{FF2B5EF4-FFF2-40B4-BE49-F238E27FC236}">
                <a16:creationId xmlns:a16="http://schemas.microsoft.com/office/drawing/2014/main" id="{F9362096-27A0-C94D-AFD4-7517812FB704}"/>
              </a:ext>
            </a:extLst>
          </p:cNvPr>
          <p:cNvSpPr txBox="1"/>
          <p:nvPr/>
        </p:nvSpPr>
        <p:spPr>
          <a:xfrm>
            <a:off x="10167901" y="3791871"/>
            <a:ext cx="774571" cy="369332"/>
          </a:xfrm>
          <a:prstGeom prst="rect">
            <a:avLst/>
          </a:prstGeom>
          <a:noFill/>
        </p:spPr>
        <p:txBody>
          <a:bodyPr wrap="none" rtlCol="0">
            <a:spAutoFit/>
          </a:bodyPr>
          <a:lstStyle/>
          <a:p>
            <a:r>
              <a:rPr lang="en-US" b="1" dirty="0">
                <a:solidFill>
                  <a:schemeClr val="accent3">
                    <a:lumMod val="75000"/>
                  </a:schemeClr>
                </a:solidFill>
                <a:latin typeface="Helvetica" pitchFamily="2" charset="0"/>
              </a:rPr>
              <a:t>SFTP</a:t>
            </a:r>
          </a:p>
        </p:txBody>
      </p:sp>
      <p:sp>
        <p:nvSpPr>
          <p:cNvPr id="17" name="TextBox 16">
            <a:extLst>
              <a:ext uri="{FF2B5EF4-FFF2-40B4-BE49-F238E27FC236}">
                <a16:creationId xmlns:a16="http://schemas.microsoft.com/office/drawing/2014/main" id="{9B3B7361-D461-5843-A5BA-49D1F6EC158C}"/>
              </a:ext>
            </a:extLst>
          </p:cNvPr>
          <p:cNvSpPr txBox="1"/>
          <p:nvPr/>
        </p:nvSpPr>
        <p:spPr>
          <a:xfrm>
            <a:off x="9630000" y="5402818"/>
            <a:ext cx="800219" cy="369332"/>
          </a:xfrm>
          <a:prstGeom prst="rect">
            <a:avLst/>
          </a:prstGeom>
          <a:noFill/>
        </p:spPr>
        <p:txBody>
          <a:bodyPr wrap="none" rtlCol="0">
            <a:spAutoFit/>
          </a:bodyPr>
          <a:lstStyle/>
          <a:p>
            <a:r>
              <a:rPr lang="en-US" b="1" dirty="0">
                <a:solidFill>
                  <a:schemeClr val="accent6">
                    <a:lumMod val="75000"/>
                  </a:schemeClr>
                </a:solidFill>
                <a:latin typeface="Helvetica" pitchFamily="2" charset="0"/>
              </a:rPr>
              <a:t>Other</a:t>
            </a:r>
          </a:p>
        </p:txBody>
      </p:sp>
    </p:spTree>
    <p:extLst>
      <p:ext uri="{BB962C8B-B14F-4D97-AF65-F5344CB8AC3E}">
        <p14:creationId xmlns:p14="http://schemas.microsoft.com/office/powerpoint/2010/main" val="31526037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err="1">
                <a:ln>
                  <a:solidFill>
                    <a:schemeClr val="tx1"/>
                  </a:solidFill>
                </a:ln>
                <a:solidFill>
                  <a:srgbClr val="92D050"/>
                </a:solidFill>
                <a:effectLst>
                  <a:outerShdw blurRad="50800" dist="38100" dir="5400000" algn="t" rotWithShape="0">
                    <a:prstClr val="black">
                      <a:alpha val="40000"/>
                    </a:prstClr>
                  </a:outerShdw>
                </a:effectLst>
              </a:rPr>
              <a:t>Certmenu</a:t>
            </a:r>
            <a:r>
              <a:rPr lang="en-US" dirty="0">
                <a:ln>
                  <a:solidFill>
                    <a:schemeClr val="tx1"/>
                  </a:solidFill>
                </a:ln>
                <a:solidFill>
                  <a:srgbClr val="92D050"/>
                </a:solidFill>
                <a:effectLst>
                  <a:outerShdw blurRad="50800" dist="38100" dir="5400000" algn="t" rotWithShape="0">
                    <a:prstClr val="black">
                      <a:alpha val="40000"/>
                    </a:prstClr>
                  </a:outerShdw>
                </a:effectLst>
              </a:rPr>
              <a:t> Script</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15</a:t>
            </a:fld>
            <a:endParaRPr lang="en-US"/>
          </a:p>
        </p:txBody>
      </p:sp>
      <p:sp>
        <p:nvSpPr>
          <p:cNvPr id="10" name="TextBox 9">
            <a:extLst>
              <a:ext uri="{FF2B5EF4-FFF2-40B4-BE49-F238E27FC236}">
                <a16:creationId xmlns:a16="http://schemas.microsoft.com/office/drawing/2014/main" id="{7681CF73-4EF7-2E42-9380-ED7BF6033240}"/>
              </a:ext>
            </a:extLst>
          </p:cNvPr>
          <p:cNvSpPr txBox="1"/>
          <p:nvPr/>
        </p:nvSpPr>
        <p:spPr>
          <a:xfrm>
            <a:off x="326599" y="1695816"/>
            <a:ext cx="11120903" cy="3508653"/>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Interacts with </a:t>
            </a:r>
            <a:r>
              <a:rPr lang="en-US" sz="2400" b="1" dirty="0" err="1">
                <a:latin typeface="Helvetica" pitchFamily="2" charset="0"/>
              </a:rPr>
              <a:t>certbot</a:t>
            </a:r>
            <a:endParaRPr lang="en-US" sz="2400" b="1" dirty="0">
              <a:latin typeface="Helvetica" pitchFamily="2" charset="0"/>
            </a:endParaRP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Allows users to create, renew and list SSL Certs</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Two ways to perform the above actions</a:t>
            </a:r>
          </a:p>
          <a:p>
            <a:pPr marL="742950" lvl="1" indent="-285750">
              <a:buFont typeface="Arial" panose="020B0604020202020204" pitchFamily="34" charset="0"/>
              <a:buChar char="•"/>
            </a:pPr>
            <a:r>
              <a:rPr lang="en-US" sz="2400" b="1" dirty="0">
                <a:latin typeface="Helvetica" pitchFamily="2" charset="0"/>
              </a:rPr>
              <a:t>Interactive</a:t>
            </a:r>
          </a:p>
          <a:p>
            <a:pPr lvl="1"/>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hlinkClick r:id="rId3"/>
              </a:rPr>
              <a:t>certguy@macjeezy-le.com</a:t>
            </a:r>
            <a:r>
              <a:rPr lang="en-US" dirty="0">
                <a:latin typeface="Menlo" panose="020B0609030804020204" pitchFamily="49" charset="0"/>
                <a:ea typeface="Menlo" panose="020B0609030804020204" pitchFamily="49" charset="0"/>
                <a:cs typeface="Menlo" panose="020B0609030804020204" pitchFamily="49" charset="0"/>
              </a:rPr>
              <a:t> create</a:t>
            </a:r>
          </a:p>
          <a:p>
            <a:pPr lvl="2"/>
            <a:endParaRPr lang="en-US" dirty="0">
              <a:latin typeface="Menlo" panose="020B0609030804020204" pitchFamily="49" charset="0"/>
              <a:ea typeface="Menlo" panose="020B0609030804020204" pitchFamily="49" charset="0"/>
              <a:cs typeface="Menlo" panose="020B0609030804020204" pitchFamily="49" charset="0"/>
            </a:endParaRPr>
          </a:p>
          <a:p>
            <a:pPr marL="742950" lvl="1" indent="-285750">
              <a:buFont typeface="Arial" panose="020B0604020202020204" pitchFamily="34" charset="0"/>
              <a:buChar char="•"/>
            </a:pPr>
            <a:r>
              <a:rPr lang="en-US" sz="2400" b="1" dirty="0">
                <a:latin typeface="Helvetica" pitchFamily="2" charset="0"/>
              </a:rPr>
              <a:t>CLI </a:t>
            </a:r>
          </a:p>
          <a:p>
            <a:pPr lvl="1"/>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hlinkClick r:id="rId3"/>
              </a:rPr>
              <a:t>certguy@macjeezy-le.com</a:t>
            </a:r>
            <a:r>
              <a:rPr lang="en-US" dirty="0">
                <a:latin typeface="Menlo" panose="020B0609030804020204" pitchFamily="49" charset="0"/>
                <a:ea typeface="Menlo" panose="020B0609030804020204" pitchFamily="49" charset="0"/>
                <a:cs typeface="Menlo" panose="020B0609030804020204" pitchFamily="49" charset="0"/>
              </a:rPr>
              <a:t> ‘create </a:t>
            </a:r>
            <a:r>
              <a:rPr lang="en-US" dirty="0" err="1">
                <a:latin typeface="Menlo" panose="020B0609030804020204" pitchFamily="49" charset="0"/>
                <a:ea typeface="Menlo" panose="020B0609030804020204" pitchFamily="49" charset="0"/>
                <a:cs typeface="Menlo" panose="020B0609030804020204" pitchFamily="49" charset="0"/>
              </a:rPr>
              <a:t>penguinmetal.macjeezy.com</a:t>
            </a:r>
            <a:r>
              <a:rPr lang="en-US" dirty="0">
                <a:latin typeface="Menlo" panose="020B0609030804020204" pitchFamily="49" charset="0"/>
                <a:ea typeface="Menlo" panose="020B0609030804020204" pitchFamily="49" charset="0"/>
                <a:cs typeface="Menlo" panose="020B0609030804020204" pitchFamily="49" charset="0"/>
              </a:rPr>
              <a:t>’</a:t>
            </a:r>
          </a:p>
        </p:txBody>
      </p:sp>
    </p:spTree>
    <p:extLst>
      <p:ext uri="{BB962C8B-B14F-4D97-AF65-F5344CB8AC3E}">
        <p14:creationId xmlns:p14="http://schemas.microsoft.com/office/powerpoint/2010/main" val="12973989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err="1">
                <a:ln>
                  <a:solidFill>
                    <a:schemeClr val="tx1"/>
                  </a:solidFill>
                </a:ln>
                <a:solidFill>
                  <a:srgbClr val="92D050"/>
                </a:solidFill>
                <a:effectLst>
                  <a:outerShdw blurRad="50800" dist="38100" dir="5400000" algn="t" rotWithShape="0">
                    <a:prstClr val="black">
                      <a:alpha val="40000"/>
                    </a:prstClr>
                  </a:outerShdw>
                </a:effectLst>
              </a:rPr>
              <a:t>Certmenu</a:t>
            </a:r>
            <a:r>
              <a:rPr lang="en-US" dirty="0">
                <a:ln>
                  <a:solidFill>
                    <a:schemeClr val="tx1"/>
                  </a:solidFill>
                </a:ln>
                <a:solidFill>
                  <a:srgbClr val="92D050"/>
                </a:solidFill>
                <a:effectLst>
                  <a:outerShdw blurRad="50800" dist="38100" dir="5400000" algn="t" rotWithShape="0">
                    <a:prstClr val="black">
                      <a:alpha val="40000"/>
                    </a:prstClr>
                  </a:outerShdw>
                </a:effectLst>
              </a:rPr>
              <a:t> Script</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16</a:t>
            </a:fld>
            <a:endParaRPr lang="en-US"/>
          </a:p>
        </p:txBody>
      </p:sp>
      <p:pic>
        <p:nvPicPr>
          <p:cNvPr id="6" name="Picture 5">
            <a:extLst>
              <a:ext uri="{FF2B5EF4-FFF2-40B4-BE49-F238E27FC236}">
                <a16:creationId xmlns:a16="http://schemas.microsoft.com/office/drawing/2014/main" id="{CC8D6450-A1C5-9B4D-8C16-270A1DE56D0F}"/>
              </a:ext>
            </a:extLst>
          </p:cNvPr>
          <p:cNvPicPr>
            <a:picLocks noChangeAspect="1"/>
          </p:cNvPicPr>
          <p:nvPr/>
        </p:nvPicPr>
        <p:blipFill>
          <a:blip r:embed="rId3"/>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92A83910-D50E-EA4D-8371-43472D5ECC65}"/>
              </a:ext>
            </a:extLst>
          </p:cNvPr>
          <p:cNvPicPr>
            <a:picLocks noChangeAspect="1"/>
          </p:cNvPicPr>
          <p:nvPr/>
        </p:nvPicPr>
        <p:blipFill>
          <a:blip r:embed="rId4"/>
          <a:stretch>
            <a:fillRect/>
          </a:stretch>
        </p:blipFill>
        <p:spPr>
          <a:xfrm>
            <a:off x="3301180" y="1456703"/>
            <a:ext cx="8665174" cy="3944594"/>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9CACF6F2-F5CF-0C4F-8B6B-A4607B5CC600}"/>
              </a:ext>
            </a:extLst>
          </p:cNvPr>
          <p:cNvSpPr txBox="1"/>
          <p:nvPr/>
        </p:nvSpPr>
        <p:spPr>
          <a:xfrm>
            <a:off x="83449" y="2320703"/>
            <a:ext cx="3284594" cy="2246769"/>
          </a:xfrm>
          <a:prstGeom prst="rect">
            <a:avLst/>
          </a:prstGeom>
          <a:noFill/>
        </p:spPr>
        <p:txBody>
          <a:bodyPr wrap="square" rtlCol="0">
            <a:spAutoFit/>
          </a:bodyPr>
          <a:lstStyle/>
          <a:p>
            <a:pPr marL="285750" indent="-285750">
              <a:buFont typeface="Arial" panose="020B0604020202020204" pitchFamily="34" charset="0"/>
              <a:buChar char="•"/>
            </a:pPr>
            <a:r>
              <a:rPr lang="en-US" sz="2000" b="1" dirty="0">
                <a:latin typeface="Helvetica" pitchFamily="2" charset="0"/>
              </a:rPr>
              <a:t>Converts the SSH Wrapper output to lowercase</a:t>
            </a:r>
          </a:p>
          <a:p>
            <a:pPr marL="285750" indent="-285750">
              <a:buFont typeface="Arial" panose="020B0604020202020204" pitchFamily="34" charset="0"/>
              <a:buChar char="•"/>
            </a:pPr>
            <a:endParaRPr lang="en-US" sz="2000" b="1" dirty="0">
              <a:latin typeface="Helvetica" pitchFamily="2" charset="0"/>
            </a:endParaRPr>
          </a:p>
          <a:p>
            <a:pPr marL="285750" indent="-285750">
              <a:buFont typeface="Arial" panose="020B0604020202020204" pitchFamily="34" charset="0"/>
              <a:buChar char="•"/>
            </a:pPr>
            <a:r>
              <a:rPr lang="en-US" sz="2000" b="1" dirty="0">
                <a:latin typeface="Helvetica" pitchFamily="2" charset="0"/>
              </a:rPr>
              <a:t>Sets variables to force </a:t>
            </a:r>
            <a:r>
              <a:rPr lang="en-US" sz="2000" b="1" dirty="0" err="1">
                <a:latin typeface="Helvetica" pitchFamily="2" charset="0"/>
              </a:rPr>
              <a:t>certbot</a:t>
            </a:r>
            <a:r>
              <a:rPr lang="en-US" sz="2000" b="1" dirty="0">
                <a:latin typeface="Helvetica" pitchFamily="2" charset="0"/>
              </a:rPr>
              <a:t> run in the user’s home directory</a:t>
            </a:r>
          </a:p>
        </p:txBody>
      </p:sp>
    </p:spTree>
    <p:extLst>
      <p:ext uri="{BB962C8B-B14F-4D97-AF65-F5344CB8AC3E}">
        <p14:creationId xmlns:p14="http://schemas.microsoft.com/office/powerpoint/2010/main" val="998010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err="1">
                <a:ln>
                  <a:solidFill>
                    <a:schemeClr val="tx1"/>
                  </a:solidFill>
                </a:ln>
                <a:solidFill>
                  <a:srgbClr val="92D050"/>
                </a:solidFill>
                <a:effectLst>
                  <a:outerShdw blurRad="50800" dist="38100" dir="5400000" algn="t" rotWithShape="0">
                    <a:prstClr val="black">
                      <a:alpha val="40000"/>
                    </a:prstClr>
                  </a:outerShdw>
                </a:effectLst>
              </a:rPr>
              <a:t>Certmenu</a:t>
            </a:r>
            <a:r>
              <a:rPr lang="en-US" dirty="0">
                <a:ln>
                  <a:solidFill>
                    <a:schemeClr val="tx1"/>
                  </a:solidFill>
                </a:ln>
                <a:solidFill>
                  <a:srgbClr val="92D050"/>
                </a:solidFill>
                <a:effectLst>
                  <a:outerShdw blurRad="50800" dist="38100" dir="5400000" algn="t" rotWithShape="0">
                    <a:prstClr val="black">
                      <a:alpha val="40000"/>
                    </a:prstClr>
                  </a:outerShdw>
                </a:effectLst>
              </a:rPr>
              <a:t> Script</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17</a:t>
            </a:fld>
            <a:endParaRPr lang="en-US"/>
          </a:p>
        </p:txBody>
      </p:sp>
      <p:pic>
        <p:nvPicPr>
          <p:cNvPr id="8" name="Picture 7">
            <a:extLst>
              <a:ext uri="{FF2B5EF4-FFF2-40B4-BE49-F238E27FC236}">
                <a16:creationId xmlns:a16="http://schemas.microsoft.com/office/drawing/2014/main" id="{D5FBE2C0-DDFE-A245-A004-8F44BBE28444}"/>
              </a:ext>
            </a:extLst>
          </p:cNvPr>
          <p:cNvPicPr>
            <a:picLocks noChangeAspect="1"/>
          </p:cNvPicPr>
          <p:nvPr/>
        </p:nvPicPr>
        <p:blipFill>
          <a:blip r:embed="rId3"/>
          <a:stretch>
            <a:fillRect/>
          </a:stretch>
        </p:blipFill>
        <p:spPr>
          <a:xfrm>
            <a:off x="5031000" y="392329"/>
            <a:ext cx="5439454" cy="6146583"/>
          </a:xfrm>
          <a:prstGeom prst="rect">
            <a:avLst/>
          </a:prstGeom>
          <a:ln>
            <a:noFill/>
          </a:ln>
          <a:effectLst>
            <a:outerShdw blurRad="292100" dist="139700" dir="2700000" algn="tl" rotWithShape="0">
              <a:srgbClr val="333333">
                <a:alpha val="65000"/>
              </a:srgbClr>
            </a:outerShdw>
          </a:effectLst>
        </p:spPr>
      </p:pic>
      <p:sp>
        <p:nvSpPr>
          <p:cNvPr id="10" name="TextBox 9">
            <a:extLst>
              <a:ext uri="{FF2B5EF4-FFF2-40B4-BE49-F238E27FC236}">
                <a16:creationId xmlns:a16="http://schemas.microsoft.com/office/drawing/2014/main" id="{6E3438AF-33EC-4146-836D-EA5E2810DE4A}"/>
              </a:ext>
            </a:extLst>
          </p:cNvPr>
          <p:cNvSpPr txBox="1"/>
          <p:nvPr/>
        </p:nvSpPr>
        <p:spPr>
          <a:xfrm>
            <a:off x="854787" y="2282201"/>
            <a:ext cx="4395639" cy="2585323"/>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Available Options</a:t>
            </a:r>
          </a:p>
          <a:p>
            <a:pPr marL="742950" lvl="1" indent="-285750">
              <a:buFont typeface="Arial" panose="020B0604020202020204" pitchFamily="34" charset="0"/>
              <a:buChar char="•"/>
            </a:pPr>
            <a:r>
              <a:rPr lang="en-US" sz="2400" b="1" dirty="0">
                <a:latin typeface="Helvetica" pitchFamily="2" charset="0"/>
              </a:rPr>
              <a:t>renew</a:t>
            </a:r>
          </a:p>
          <a:p>
            <a:pPr marL="742950" lvl="1" indent="-285750">
              <a:buFont typeface="Arial" panose="020B0604020202020204" pitchFamily="34" charset="0"/>
              <a:buChar char="•"/>
            </a:pPr>
            <a:r>
              <a:rPr lang="en-US" sz="2400" b="1" dirty="0" err="1">
                <a:latin typeface="Helvetica" pitchFamily="2" charset="0"/>
              </a:rPr>
              <a:t>pfx</a:t>
            </a:r>
            <a:endParaRPr lang="en-US" sz="2400" b="1" dirty="0">
              <a:latin typeface="Helvetica" pitchFamily="2" charset="0"/>
            </a:endParaRPr>
          </a:p>
          <a:p>
            <a:pPr marL="742950" lvl="1" indent="-285750">
              <a:buFont typeface="Arial" panose="020B0604020202020204" pitchFamily="34" charset="0"/>
              <a:buChar char="•"/>
            </a:pPr>
            <a:r>
              <a:rPr lang="en-US" sz="2400" b="1" dirty="0">
                <a:latin typeface="Helvetica" pitchFamily="2" charset="0"/>
              </a:rPr>
              <a:t>create</a:t>
            </a:r>
          </a:p>
          <a:p>
            <a:pPr marL="742950" lvl="1" indent="-285750">
              <a:buFont typeface="Arial" panose="020B0604020202020204" pitchFamily="34" charset="0"/>
              <a:buChar char="•"/>
            </a:pPr>
            <a:r>
              <a:rPr lang="en-US" sz="2400" b="1" dirty="0">
                <a:latin typeface="Helvetica" pitchFamily="2" charset="0"/>
              </a:rPr>
              <a:t>help</a:t>
            </a:r>
          </a:p>
          <a:p>
            <a:pPr marL="742950" lvl="1" indent="-285750">
              <a:buFont typeface="Arial" panose="020B0604020202020204" pitchFamily="34" charset="0"/>
              <a:buChar char="•"/>
            </a:pPr>
            <a:r>
              <a:rPr lang="en-US" sz="2400" b="1" dirty="0">
                <a:latin typeface="Helvetica" pitchFamily="2" charset="0"/>
              </a:rPr>
              <a:t>list</a:t>
            </a:r>
          </a:p>
          <a:p>
            <a:pPr marL="742950" lvl="1" indent="-285750">
              <a:buFont typeface="Arial" panose="020B0604020202020204" pitchFamily="34" charset="0"/>
              <a:buChar char="•"/>
            </a:pPr>
            <a:endParaRPr lang="en-US" b="1" dirty="0">
              <a:latin typeface="Helvetica" pitchFamily="2" charset="0"/>
            </a:endParaRPr>
          </a:p>
        </p:txBody>
      </p:sp>
    </p:spTree>
    <p:extLst>
      <p:ext uri="{BB962C8B-B14F-4D97-AF65-F5344CB8AC3E}">
        <p14:creationId xmlns:p14="http://schemas.microsoft.com/office/powerpoint/2010/main" val="3352099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err="1">
                <a:ln>
                  <a:solidFill>
                    <a:schemeClr val="tx1"/>
                  </a:solidFill>
                </a:ln>
                <a:solidFill>
                  <a:srgbClr val="92D050"/>
                </a:solidFill>
                <a:effectLst>
                  <a:outerShdw blurRad="50800" dist="38100" dir="5400000" algn="t" rotWithShape="0">
                    <a:prstClr val="black">
                      <a:alpha val="40000"/>
                    </a:prstClr>
                  </a:outerShdw>
                </a:effectLst>
              </a:rPr>
              <a:t>sshd_config</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18</a:t>
            </a:fld>
            <a:endParaRPr lang="en-US"/>
          </a:p>
        </p:txBody>
      </p:sp>
      <p:sp>
        <p:nvSpPr>
          <p:cNvPr id="10" name="TextBox 9">
            <a:extLst>
              <a:ext uri="{FF2B5EF4-FFF2-40B4-BE49-F238E27FC236}">
                <a16:creationId xmlns:a16="http://schemas.microsoft.com/office/drawing/2014/main" id="{6E3438AF-33EC-4146-836D-EA5E2810DE4A}"/>
              </a:ext>
            </a:extLst>
          </p:cNvPr>
          <p:cNvSpPr txBox="1"/>
          <p:nvPr/>
        </p:nvSpPr>
        <p:spPr>
          <a:xfrm>
            <a:off x="432000" y="2271347"/>
            <a:ext cx="4395639" cy="2677656"/>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Match Group conditional block for users in the </a:t>
            </a:r>
            <a:r>
              <a:rPr lang="en-US" sz="2400" b="1" dirty="0" err="1">
                <a:latin typeface="Helvetica" pitchFamily="2" charset="0"/>
              </a:rPr>
              <a:t>certbotusers</a:t>
            </a:r>
            <a:r>
              <a:rPr lang="en-US" sz="2400" b="1" dirty="0">
                <a:latin typeface="Helvetica" pitchFamily="2" charset="0"/>
              </a:rPr>
              <a:t> group</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Uses </a:t>
            </a:r>
            <a:r>
              <a:rPr lang="en-US" sz="2400" b="1" dirty="0" err="1">
                <a:latin typeface="Helvetica" pitchFamily="2" charset="0"/>
              </a:rPr>
              <a:t>ForceCommand</a:t>
            </a:r>
            <a:r>
              <a:rPr lang="en-US" sz="2400" b="1" dirty="0">
                <a:latin typeface="Helvetica" pitchFamily="2" charset="0"/>
              </a:rPr>
              <a:t> to run the SSH Wrapper Script</a:t>
            </a:r>
          </a:p>
        </p:txBody>
      </p:sp>
      <p:pic>
        <p:nvPicPr>
          <p:cNvPr id="7" name="Picture 6">
            <a:extLst>
              <a:ext uri="{FF2B5EF4-FFF2-40B4-BE49-F238E27FC236}">
                <a16:creationId xmlns:a16="http://schemas.microsoft.com/office/drawing/2014/main" id="{F207FD65-98A8-2C40-9E42-6283F6F176C7}"/>
              </a:ext>
            </a:extLst>
          </p:cNvPr>
          <p:cNvPicPr>
            <a:picLocks noChangeAspect="1"/>
          </p:cNvPicPr>
          <p:nvPr/>
        </p:nvPicPr>
        <p:blipFill>
          <a:blip r:embed="rId3"/>
          <a:stretch>
            <a:fillRect/>
          </a:stretch>
        </p:blipFill>
        <p:spPr>
          <a:xfrm>
            <a:off x="4918996" y="2914650"/>
            <a:ext cx="6070600" cy="10287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171184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25033"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Relay Overview</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19</a:t>
            </a:fld>
            <a:endParaRPr lang="en-US"/>
          </a:p>
        </p:txBody>
      </p:sp>
    </p:spTree>
    <p:extLst>
      <p:ext uri="{BB962C8B-B14F-4D97-AF65-F5344CB8AC3E}">
        <p14:creationId xmlns:p14="http://schemas.microsoft.com/office/powerpoint/2010/main" val="2632495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C308C8BF-7D51-5E41-AED6-086F218CB7F4}"/>
              </a:ext>
            </a:extLst>
          </p:cNvPr>
          <p:cNvPicPr>
            <a:picLocks noGrp="1" noChangeAspect="1"/>
          </p:cNvPicPr>
          <p:nvPr>
            <p:ph type="pic" sz="quarter" idx="14"/>
          </p:nvPr>
        </p:nvPicPr>
        <p:blipFill>
          <a:blip r:embed="rId3"/>
          <a:srcRect l="14309" r="14309"/>
          <a:stretch>
            <a:fillRect/>
          </a:stretch>
        </p:blipFill>
        <p:spPr>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 name="Content Placeholder 2">
            <a:extLst>
              <a:ext uri="{FF2B5EF4-FFF2-40B4-BE49-F238E27FC236}">
                <a16:creationId xmlns:a16="http://schemas.microsoft.com/office/drawing/2014/main" id="{30B07ED5-1CC0-8649-8DE2-6D62D0E6F99F}"/>
              </a:ext>
            </a:extLst>
          </p:cNvPr>
          <p:cNvSpPr>
            <a:spLocks noGrp="1"/>
          </p:cNvSpPr>
          <p:nvPr>
            <p:ph sz="half" idx="1"/>
          </p:nvPr>
        </p:nvSpPr>
        <p:spPr>
          <a:xfrm>
            <a:off x="623887" y="3844413"/>
            <a:ext cx="5472113" cy="1412773"/>
          </a:xfrm>
        </p:spPr>
        <p:txBody>
          <a:bodyPr/>
          <a:lstStyle/>
          <a:p>
            <a:r>
              <a:rPr lang="en-US" sz="2000" b="1" i="0" dirty="0"/>
              <a:t>Joshua Harvey</a:t>
            </a:r>
          </a:p>
          <a:p>
            <a:r>
              <a:rPr lang="en-US" sz="1600" dirty="0">
                <a:latin typeface="Helvetica Oblique" pitchFamily="2" charset="0"/>
              </a:rPr>
              <a:t>Senior Principle Systems Administrator</a:t>
            </a:r>
          </a:p>
          <a:p>
            <a:r>
              <a:rPr lang="en-US" sz="1400" i="0" dirty="0"/>
              <a:t>NASA Goddard Space Flight Center</a:t>
            </a:r>
          </a:p>
          <a:p>
            <a:r>
              <a:rPr lang="en-US" sz="1400" i="0" dirty="0"/>
              <a:t>Greenbelt, Maryland</a:t>
            </a:r>
          </a:p>
        </p:txBody>
      </p:sp>
      <p:sp>
        <p:nvSpPr>
          <p:cNvPr id="7" name="Slide Number Placeholder 6">
            <a:extLst>
              <a:ext uri="{FF2B5EF4-FFF2-40B4-BE49-F238E27FC236}">
                <a16:creationId xmlns:a16="http://schemas.microsoft.com/office/drawing/2014/main" id="{9796EA48-DD63-B24B-B8AA-8AE8398AE9C3}"/>
              </a:ext>
            </a:extLst>
          </p:cNvPr>
          <p:cNvSpPr>
            <a:spLocks noGrp="1"/>
          </p:cNvSpPr>
          <p:nvPr>
            <p:ph type="sldNum" sz="quarter" idx="15"/>
          </p:nvPr>
        </p:nvSpPr>
        <p:spPr/>
        <p:txBody>
          <a:bodyPr/>
          <a:lstStyle/>
          <a:p>
            <a:fld id="{441B35A8-70B6-B14E-9584-5F6CB4878C70}" type="slidenum">
              <a:rPr lang="en-US" smtClean="0"/>
              <a:t>2</a:t>
            </a:fld>
            <a:endParaRPr lang="en-US"/>
          </a:p>
        </p:txBody>
      </p:sp>
      <p:sp>
        <p:nvSpPr>
          <p:cNvPr id="8" name="Footer Placeholder 7">
            <a:extLst>
              <a:ext uri="{FF2B5EF4-FFF2-40B4-BE49-F238E27FC236}">
                <a16:creationId xmlns:a16="http://schemas.microsoft.com/office/drawing/2014/main" id="{1B26518E-8C0C-114F-A584-16B7216E236F}"/>
              </a:ext>
            </a:extLst>
          </p:cNvPr>
          <p:cNvSpPr>
            <a:spLocks noGrp="1"/>
          </p:cNvSpPr>
          <p:nvPr>
            <p:ph type="ftr" sz="quarter" idx="13"/>
          </p:nvPr>
        </p:nvSpPr>
        <p:spPr/>
        <p:txBody>
          <a:bodyPr/>
          <a:lstStyle/>
          <a:p>
            <a:r>
              <a:rPr lang="en-US"/>
              <a:t>Making an internal Let's Encrypt Relay</a:t>
            </a:r>
          </a:p>
        </p:txBody>
      </p:sp>
    </p:spTree>
    <p:extLst>
      <p:ext uri="{BB962C8B-B14F-4D97-AF65-F5344CB8AC3E}">
        <p14:creationId xmlns:p14="http://schemas.microsoft.com/office/powerpoint/2010/main" val="35348071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05503-498E-5E49-8B14-146D764DEEA8}"/>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File Locations</a:t>
            </a:r>
            <a:endParaRPr lang="en-US" dirty="0"/>
          </a:p>
        </p:txBody>
      </p:sp>
      <p:sp>
        <p:nvSpPr>
          <p:cNvPr id="3" name="Footer Placeholder 2">
            <a:extLst>
              <a:ext uri="{FF2B5EF4-FFF2-40B4-BE49-F238E27FC236}">
                <a16:creationId xmlns:a16="http://schemas.microsoft.com/office/drawing/2014/main" id="{D8F96ED1-2B14-5142-803F-B209AD00255B}"/>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D9ACD01A-EF0C-6B44-8404-FFAEED3A5AA5}"/>
              </a:ext>
            </a:extLst>
          </p:cNvPr>
          <p:cNvSpPr>
            <a:spLocks noGrp="1"/>
          </p:cNvSpPr>
          <p:nvPr>
            <p:ph type="sldNum" sz="quarter" idx="33"/>
          </p:nvPr>
        </p:nvSpPr>
        <p:spPr/>
        <p:txBody>
          <a:bodyPr/>
          <a:lstStyle/>
          <a:p>
            <a:fld id="{441B35A8-70B6-B14E-9584-5F6CB4878C70}" type="slidenum">
              <a:rPr lang="en-US" smtClean="0"/>
              <a:t>20</a:t>
            </a:fld>
            <a:endParaRPr lang="en-US"/>
          </a:p>
        </p:txBody>
      </p:sp>
      <p:sp>
        <p:nvSpPr>
          <p:cNvPr id="5" name="TextBox 4">
            <a:extLst>
              <a:ext uri="{FF2B5EF4-FFF2-40B4-BE49-F238E27FC236}">
                <a16:creationId xmlns:a16="http://schemas.microsoft.com/office/drawing/2014/main" id="{2B51860E-1A05-E746-9D0D-E3AF337AC139}"/>
              </a:ext>
            </a:extLst>
          </p:cNvPr>
          <p:cNvSpPr txBox="1"/>
          <p:nvPr/>
        </p:nvSpPr>
        <p:spPr>
          <a:xfrm>
            <a:off x="2123148" y="1404863"/>
            <a:ext cx="8554684" cy="4647426"/>
          </a:xfrm>
          <a:prstGeom prst="rect">
            <a:avLst/>
          </a:prstGeom>
          <a:noFill/>
        </p:spPr>
        <p:txBody>
          <a:bodyPr wrap="square" rtlCol="0">
            <a:spAutoFit/>
          </a:bodyPr>
          <a:lstStyle/>
          <a:p>
            <a:r>
              <a:rPr lang="en-US" sz="2800" b="1" dirty="0">
                <a:latin typeface="Helvetica" pitchFamily="2" charset="0"/>
              </a:rPr>
              <a:t>SSH</a:t>
            </a:r>
          </a:p>
          <a:p>
            <a:pPr marL="285750" indent="-285750">
              <a:buFont typeface="Arial" panose="020B0604020202020204" pitchFamily="34" charset="0"/>
              <a:buChar char="•"/>
            </a:pPr>
            <a:r>
              <a:rPr lang="en-US" sz="2400" b="1" dirty="0" err="1">
                <a:latin typeface="Helvetica" pitchFamily="2" charset="0"/>
              </a:rPr>
              <a:t>sshd_config</a:t>
            </a:r>
            <a:r>
              <a:rPr lang="en-US" sz="2400" b="1" dirty="0">
                <a:latin typeface="Helvetica" pitchFamily="2" charset="0"/>
              </a:rPr>
              <a:t>: </a:t>
            </a:r>
            <a:r>
              <a:rPr lang="en-US" sz="2400" dirty="0">
                <a:latin typeface="Helvetica" pitchFamily="2" charset="0"/>
              </a:rPr>
              <a:t>/</a:t>
            </a:r>
            <a:r>
              <a:rPr lang="en-US" sz="2400" dirty="0" err="1">
                <a:latin typeface="Helvetica" pitchFamily="2" charset="0"/>
              </a:rPr>
              <a:t>etc</a:t>
            </a:r>
            <a:r>
              <a:rPr lang="en-US" sz="2400" dirty="0">
                <a:latin typeface="Helvetica" pitchFamily="2" charset="0"/>
              </a:rPr>
              <a:t>/</a:t>
            </a:r>
            <a:r>
              <a:rPr lang="en-US" sz="2400" dirty="0" err="1">
                <a:latin typeface="Helvetica" pitchFamily="2" charset="0"/>
              </a:rPr>
              <a:t>ssh</a:t>
            </a:r>
            <a:r>
              <a:rPr lang="en-US" sz="2400" dirty="0">
                <a:latin typeface="Helvetica" pitchFamily="2" charset="0"/>
              </a:rPr>
              <a:t>/</a:t>
            </a:r>
            <a:r>
              <a:rPr lang="en-US" sz="2400" dirty="0" err="1">
                <a:latin typeface="Helvetica" pitchFamily="2" charset="0"/>
              </a:rPr>
              <a:t>sshd_config</a:t>
            </a:r>
            <a:endParaRPr lang="en-US" sz="2400" dirty="0">
              <a:latin typeface="Helvetica" pitchFamily="2" charset="0"/>
            </a:endParaRPr>
          </a:p>
          <a:p>
            <a:pPr marL="285750" indent="-285750">
              <a:buFont typeface="Arial" panose="020B0604020202020204" pitchFamily="34" charset="0"/>
              <a:buChar char="•"/>
            </a:pPr>
            <a:endParaRPr lang="en-US" sz="2400"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banner: </a:t>
            </a:r>
            <a:r>
              <a:rPr lang="en-US" sz="2400" dirty="0">
                <a:latin typeface="Helvetica" pitchFamily="2" charset="0"/>
              </a:rPr>
              <a:t>/opt/cert/banner</a:t>
            </a:r>
          </a:p>
          <a:p>
            <a:pPr marL="285750" indent="-285750">
              <a:buFont typeface="Arial" panose="020B0604020202020204" pitchFamily="34" charset="0"/>
              <a:buChar char="•"/>
            </a:pPr>
            <a:endParaRPr lang="en-US" sz="2400" dirty="0">
              <a:latin typeface="Helvetica" pitchFamily="2" charset="0"/>
            </a:endParaRPr>
          </a:p>
          <a:p>
            <a:pPr marL="285750" indent="-285750">
              <a:buFont typeface="Arial" panose="020B0604020202020204" pitchFamily="34" charset="0"/>
              <a:buChar char="•"/>
            </a:pPr>
            <a:r>
              <a:rPr lang="en-US" sz="2400" b="1" dirty="0" err="1">
                <a:latin typeface="Helvetica" pitchFamily="2" charset="0"/>
              </a:rPr>
              <a:t>authorized_keys</a:t>
            </a:r>
            <a:r>
              <a:rPr lang="en-US" sz="2400" b="1" dirty="0">
                <a:latin typeface="Helvetica" pitchFamily="2" charset="0"/>
              </a:rPr>
              <a:t>: </a:t>
            </a:r>
            <a:r>
              <a:rPr lang="en-US" sz="2400" dirty="0">
                <a:latin typeface="Helvetica" pitchFamily="2" charset="0"/>
              </a:rPr>
              <a:t>/opt/cert/</a:t>
            </a:r>
            <a:r>
              <a:rPr lang="en-US" sz="2400" dirty="0" err="1">
                <a:latin typeface="Helvetica" pitchFamily="2" charset="0"/>
              </a:rPr>
              <a:t>authorized_keys</a:t>
            </a:r>
            <a:endParaRPr lang="en-US" sz="2400" dirty="0">
              <a:latin typeface="Helvetica" pitchFamily="2" charset="0"/>
            </a:endParaRPr>
          </a:p>
          <a:p>
            <a:pPr marL="285750" indent="-285750">
              <a:buFont typeface="Arial" panose="020B0604020202020204" pitchFamily="34" charset="0"/>
              <a:buChar char="•"/>
            </a:pPr>
            <a:endParaRPr lang="en-US" sz="2400" b="1" dirty="0">
              <a:latin typeface="Helvetica" pitchFamily="2" charset="0"/>
            </a:endParaRPr>
          </a:p>
          <a:p>
            <a:r>
              <a:rPr lang="en-US" sz="2800" b="1" dirty="0">
                <a:latin typeface="Helvetica" pitchFamily="2" charset="0"/>
              </a:rPr>
              <a:t>Scripts</a:t>
            </a:r>
          </a:p>
          <a:p>
            <a:pPr marL="285750" indent="-285750">
              <a:buFont typeface="Arial" panose="020B0604020202020204" pitchFamily="34" charset="0"/>
              <a:buChar char="•"/>
            </a:pPr>
            <a:r>
              <a:rPr lang="en-US" sz="2400" b="1" dirty="0">
                <a:latin typeface="Helvetica" pitchFamily="2" charset="0"/>
              </a:rPr>
              <a:t>SSH Wrapper Script: </a:t>
            </a:r>
            <a:r>
              <a:rPr lang="en-US" sz="2400" dirty="0">
                <a:latin typeface="Helvetica" pitchFamily="2" charset="0"/>
              </a:rPr>
              <a:t>/opt/cert/</a:t>
            </a:r>
            <a:r>
              <a:rPr lang="en-US" sz="2400" dirty="0" err="1">
                <a:latin typeface="Helvetica" pitchFamily="2" charset="0"/>
              </a:rPr>
              <a:t>wrapper.sh</a:t>
            </a:r>
            <a:endParaRPr lang="en-US" sz="2400" dirty="0">
              <a:latin typeface="Helvetica" pitchFamily="2" charset="0"/>
            </a:endParaRPr>
          </a:p>
          <a:p>
            <a:pPr marL="285750" indent="-285750">
              <a:buFont typeface="Arial" panose="020B0604020202020204" pitchFamily="34" charset="0"/>
              <a:buChar char="•"/>
            </a:pPr>
            <a:endParaRPr lang="en-US" sz="2400" dirty="0">
              <a:latin typeface="Helvetica" pitchFamily="2" charset="0"/>
            </a:endParaRPr>
          </a:p>
          <a:p>
            <a:pPr marL="285750" indent="-285750">
              <a:buFont typeface="Arial" panose="020B0604020202020204" pitchFamily="34" charset="0"/>
              <a:buChar char="•"/>
            </a:pPr>
            <a:r>
              <a:rPr lang="en-US" sz="2400" b="1" dirty="0" err="1">
                <a:latin typeface="Helvetica" pitchFamily="2" charset="0"/>
              </a:rPr>
              <a:t>certmenu</a:t>
            </a:r>
            <a:r>
              <a:rPr lang="en-US" sz="2400" b="1" dirty="0">
                <a:latin typeface="Helvetica" pitchFamily="2" charset="0"/>
              </a:rPr>
              <a:t> Script: </a:t>
            </a:r>
            <a:r>
              <a:rPr lang="en-US" sz="2400" dirty="0">
                <a:latin typeface="Helvetica" pitchFamily="2" charset="0"/>
              </a:rPr>
              <a:t>/opt/cert/</a:t>
            </a:r>
            <a:r>
              <a:rPr lang="en-US" sz="2400" dirty="0" err="1">
                <a:latin typeface="Helvetica" pitchFamily="2" charset="0"/>
              </a:rPr>
              <a:t>certmenu.sh</a:t>
            </a:r>
            <a:endParaRPr lang="en-US" sz="2400" dirty="0">
              <a:latin typeface="Helvetica" pitchFamily="2" charset="0"/>
            </a:endParaRPr>
          </a:p>
          <a:p>
            <a:endParaRPr lang="en-US" sz="2400" b="1" dirty="0">
              <a:latin typeface="Helvetica" pitchFamily="2" charset="0"/>
            </a:endParaRPr>
          </a:p>
        </p:txBody>
      </p:sp>
    </p:spTree>
    <p:extLst>
      <p:ext uri="{BB962C8B-B14F-4D97-AF65-F5344CB8AC3E}">
        <p14:creationId xmlns:p14="http://schemas.microsoft.com/office/powerpoint/2010/main" val="8696757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25033"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Examples</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21</a:t>
            </a:fld>
            <a:endParaRPr lang="en-US"/>
          </a:p>
        </p:txBody>
      </p:sp>
    </p:spTree>
    <p:extLst>
      <p:ext uri="{BB962C8B-B14F-4D97-AF65-F5344CB8AC3E}">
        <p14:creationId xmlns:p14="http://schemas.microsoft.com/office/powerpoint/2010/main" val="38931737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77B6-7960-184A-800D-1990391D1FBB}"/>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Creating An SSL Cert - Interactive</a:t>
            </a:r>
            <a:endParaRPr lang="en-US" dirty="0"/>
          </a:p>
        </p:txBody>
      </p:sp>
      <p:sp>
        <p:nvSpPr>
          <p:cNvPr id="3" name="Footer Placeholder 2">
            <a:extLst>
              <a:ext uri="{FF2B5EF4-FFF2-40B4-BE49-F238E27FC236}">
                <a16:creationId xmlns:a16="http://schemas.microsoft.com/office/drawing/2014/main" id="{046F7B42-4A7E-994C-A363-B17F44A22FC7}"/>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611EF09-FBC5-B746-B97A-50FE283EBB1B}"/>
              </a:ext>
            </a:extLst>
          </p:cNvPr>
          <p:cNvSpPr>
            <a:spLocks noGrp="1"/>
          </p:cNvSpPr>
          <p:nvPr>
            <p:ph type="sldNum" sz="quarter" idx="33"/>
          </p:nvPr>
        </p:nvSpPr>
        <p:spPr/>
        <p:txBody>
          <a:bodyPr/>
          <a:lstStyle/>
          <a:p>
            <a:fld id="{441B35A8-70B6-B14E-9584-5F6CB4878C70}" type="slidenum">
              <a:rPr lang="en-US" smtClean="0"/>
              <a:t>22</a:t>
            </a:fld>
            <a:endParaRPr lang="en-US"/>
          </a:p>
        </p:txBody>
      </p:sp>
      <p:pic>
        <p:nvPicPr>
          <p:cNvPr id="5" name="RelayExample_create-interactive">
            <a:hlinkClick r:id="" action="ppaction://media"/>
            <a:extLst>
              <a:ext uri="{FF2B5EF4-FFF2-40B4-BE49-F238E27FC236}">
                <a16:creationId xmlns:a16="http://schemas.microsoft.com/office/drawing/2014/main" id="{4369A495-E714-3A4E-83AC-7A8A9D792F1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56652" y="1177274"/>
            <a:ext cx="7748695" cy="5179076"/>
          </a:xfrm>
          <a:prstGeom prst="rect">
            <a:avLst/>
          </a:prstGeom>
        </p:spPr>
      </p:pic>
    </p:spTree>
    <p:extLst>
      <p:ext uri="{BB962C8B-B14F-4D97-AF65-F5344CB8AC3E}">
        <p14:creationId xmlns:p14="http://schemas.microsoft.com/office/powerpoint/2010/main" val="3825325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8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77B6-7960-184A-800D-1990391D1FBB}"/>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Creating An SSL Cert - CLI</a:t>
            </a:r>
            <a:endParaRPr lang="en-US" dirty="0"/>
          </a:p>
        </p:txBody>
      </p:sp>
      <p:sp>
        <p:nvSpPr>
          <p:cNvPr id="3" name="Footer Placeholder 2">
            <a:extLst>
              <a:ext uri="{FF2B5EF4-FFF2-40B4-BE49-F238E27FC236}">
                <a16:creationId xmlns:a16="http://schemas.microsoft.com/office/drawing/2014/main" id="{046F7B42-4A7E-994C-A363-B17F44A22FC7}"/>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611EF09-FBC5-B746-B97A-50FE283EBB1B}"/>
              </a:ext>
            </a:extLst>
          </p:cNvPr>
          <p:cNvSpPr>
            <a:spLocks noGrp="1"/>
          </p:cNvSpPr>
          <p:nvPr>
            <p:ph type="sldNum" sz="quarter" idx="33"/>
          </p:nvPr>
        </p:nvSpPr>
        <p:spPr/>
        <p:txBody>
          <a:bodyPr/>
          <a:lstStyle/>
          <a:p>
            <a:fld id="{441B35A8-70B6-B14E-9584-5F6CB4878C70}" type="slidenum">
              <a:rPr lang="en-US" smtClean="0"/>
              <a:t>23</a:t>
            </a:fld>
            <a:endParaRPr lang="en-US"/>
          </a:p>
        </p:txBody>
      </p:sp>
      <p:pic>
        <p:nvPicPr>
          <p:cNvPr id="6" name="RelayExample_create-cli">
            <a:hlinkClick r:id="" action="ppaction://media"/>
            <a:extLst>
              <a:ext uri="{FF2B5EF4-FFF2-40B4-BE49-F238E27FC236}">
                <a16:creationId xmlns:a16="http://schemas.microsoft.com/office/drawing/2014/main" id="{E50505BD-3B7A-2F4B-9B3C-84779962C75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77485" y="1111600"/>
            <a:ext cx="7907030" cy="5284904"/>
          </a:xfrm>
          <a:prstGeom prst="rect">
            <a:avLst/>
          </a:prstGeom>
        </p:spPr>
      </p:pic>
    </p:spTree>
    <p:extLst>
      <p:ext uri="{BB962C8B-B14F-4D97-AF65-F5344CB8AC3E}">
        <p14:creationId xmlns:p14="http://schemas.microsoft.com/office/powerpoint/2010/main" val="167615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4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77B6-7960-184A-800D-1990391D1FBB}"/>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List SSL Certs</a:t>
            </a:r>
            <a:endParaRPr lang="en-US" dirty="0"/>
          </a:p>
        </p:txBody>
      </p:sp>
      <p:sp>
        <p:nvSpPr>
          <p:cNvPr id="3" name="Footer Placeholder 2">
            <a:extLst>
              <a:ext uri="{FF2B5EF4-FFF2-40B4-BE49-F238E27FC236}">
                <a16:creationId xmlns:a16="http://schemas.microsoft.com/office/drawing/2014/main" id="{046F7B42-4A7E-994C-A363-B17F44A22FC7}"/>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611EF09-FBC5-B746-B97A-50FE283EBB1B}"/>
              </a:ext>
            </a:extLst>
          </p:cNvPr>
          <p:cNvSpPr>
            <a:spLocks noGrp="1"/>
          </p:cNvSpPr>
          <p:nvPr>
            <p:ph type="sldNum" sz="quarter" idx="33"/>
          </p:nvPr>
        </p:nvSpPr>
        <p:spPr/>
        <p:txBody>
          <a:bodyPr/>
          <a:lstStyle/>
          <a:p>
            <a:fld id="{441B35A8-70B6-B14E-9584-5F6CB4878C70}" type="slidenum">
              <a:rPr lang="en-US" smtClean="0"/>
              <a:t>24</a:t>
            </a:fld>
            <a:endParaRPr lang="en-US"/>
          </a:p>
        </p:txBody>
      </p:sp>
      <p:pic>
        <p:nvPicPr>
          <p:cNvPr id="5" name="RelayExample_list">
            <a:hlinkClick r:id="" action="ppaction://media"/>
            <a:extLst>
              <a:ext uri="{FF2B5EF4-FFF2-40B4-BE49-F238E27FC236}">
                <a16:creationId xmlns:a16="http://schemas.microsoft.com/office/drawing/2014/main" id="{1AE7FEB6-891D-5844-BAF0-28F43C1083C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69169" y="1164458"/>
            <a:ext cx="7723662" cy="5162396"/>
          </a:xfrm>
          <a:prstGeom prst="rect">
            <a:avLst/>
          </a:prstGeom>
        </p:spPr>
      </p:pic>
    </p:spTree>
    <p:extLst>
      <p:ext uri="{BB962C8B-B14F-4D97-AF65-F5344CB8AC3E}">
        <p14:creationId xmlns:p14="http://schemas.microsoft.com/office/powerpoint/2010/main" val="1014692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6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77B6-7960-184A-800D-1990391D1FBB}"/>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Invalid Option / Usage</a:t>
            </a:r>
            <a:endParaRPr lang="en-US" dirty="0"/>
          </a:p>
        </p:txBody>
      </p:sp>
      <p:sp>
        <p:nvSpPr>
          <p:cNvPr id="3" name="Footer Placeholder 2">
            <a:extLst>
              <a:ext uri="{FF2B5EF4-FFF2-40B4-BE49-F238E27FC236}">
                <a16:creationId xmlns:a16="http://schemas.microsoft.com/office/drawing/2014/main" id="{046F7B42-4A7E-994C-A363-B17F44A22FC7}"/>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611EF09-FBC5-B746-B97A-50FE283EBB1B}"/>
              </a:ext>
            </a:extLst>
          </p:cNvPr>
          <p:cNvSpPr>
            <a:spLocks noGrp="1"/>
          </p:cNvSpPr>
          <p:nvPr>
            <p:ph type="sldNum" sz="quarter" idx="33"/>
          </p:nvPr>
        </p:nvSpPr>
        <p:spPr/>
        <p:txBody>
          <a:bodyPr/>
          <a:lstStyle/>
          <a:p>
            <a:fld id="{441B35A8-70B6-B14E-9584-5F6CB4878C70}" type="slidenum">
              <a:rPr lang="en-US" smtClean="0"/>
              <a:t>25</a:t>
            </a:fld>
            <a:endParaRPr lang="en-US"/>
          </a:p>
        </p:txBody>
      </p:sp>
      <p:pic>
        <p:nvPicPr>
          <p:cNvPr id="6" name="RelayExample_InvalidOption">
            <a:hlinkClick r:id="" action="ppaction://media"/>
            <a:extLst>
              <a:ext uri="{FF2B5EF4-FFF2-40B4-BE49-F238E27FC236}">
                <a16:creationId xmlns:a16="http://schemas.microsoft.com/office/drawing/2014/main" id="{A3191661-B4D8-8B46-96AC-81CF536801C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94620" y="1132720"/>
            <a:ext cx="4831858" cy="5223630"/>
          </a:xfrm>
          <a:prstGeom prst="rect">
            <a:avLst/>
          </a:prstGeom>
        </p:spPr>
      </p:pic>
    </p:spTree>
    <p:extLst>
      <p:ext uri="{BB962C8B-B14F-4D97-AF65-F5344CB8AC3E}">
        <p14:creationId xmlns:p14="http://schemas.microsoft.com/office/powerpoint/2010/main" val="3720365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77B6-7960-184A-800D-1990391D1FBB}"/>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SCP</a:t>
            </a:r>
            <a:endParaRPr lang="en-US" dirty="0"/>
          </a:p>
        </p:txBody>
      </p:sp>
      <p:sp>
        <p:nvSpPr>
          <p:cNvPr id="3" name="Footer Placeholder 2">
            <a:extLst>
              <a:ext uri="{FF2B5EF4-FFF2-40B4-BE49-F238E27FC236}">
                <a16:creationId xmlns:a16="http://schemas.microsoft.com/office/drawing/2014/main" id="{046F7B42-4A7E-994C-A363-B17F44A22FC7}"/>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611EF09-FBC5-B746-B97A-50FE283EBB1B}"/>
              </a:ext>
            </a:extLst>
          </p:cNvPr>
          <p:cNvSpPr>
            <a:spLocks noGrp="1"/>
          </p:cNvSpPr>
          <p:nvPr>
            <p:ph type="sldNum" sz="quarter" idx="33"/>
          </p:nvPr>
        </p:nvSpPr>
        <p:spPr/>
        <p:txBody>
          <a:bodyPr/>
          <a:lstStyle/>
          <a:p>
            <a:fld id="{441B35A8-70B6-B14E-9584-5F6CB4878C70}" type="slidenum">
              <a:rPr lang="en-US" smtClean="0"/>
              <a:t>26</a:t>
            </a:fld>
            <a:endParaRPr lang="en-US"/>
          </a:p>
        </p:txBody>
      </p:sp>
      <p:pic>
        <p:nvPicPr>
          <p:cNvPr id="5" name="RelayExample_SCP">
            <a:hlinkClick r:id="" action="ppaction://media"/>
            <a:extLst>
              <a:ext uri="{FF2B5EF4-FFF2-40B4-BE49-F238E27FC236}">
                <a16:creationId xmlns:a16="http://schemas.microsoft.com/office/drawing/2014/main" id="{08A74985-7317-194C-A081-977A772225A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20704" y="787663"/>
            <a:ext cx="6620592" cy="5465499"/>
          </a:xfrm>
          <a:prstGeom prst="rect">
            <a:avLst/>
          </a:prstGeom>
        </p:spPr>
      </p:pic>
    </p:spTree>
    <p:extLst>
      <p:ext uri="{BB962C8B-B14F-4D97-AF65-F5344CB8AC3E}">
        <p14:creationId xmlns:p14="http://schemas.microsoft.com/office/powerpoint/2010/main" val="3332849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8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25033"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References</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27</a:t>
            </a:fld>
            <a:endParaRPr lang="en-US"/>
          </a:p>
        </p:txBody>
      </p:sp>
    </p:spTree>
    <p:extLst>
      <p:ext uri="{BB962C8B-B14F-4D97-AF65-F5344CB8AC3E}">
        <p14:creationId xmlns:p14="http://schemas.microsoft.com/office/powerpoint/2010/main" val="13716460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085E9-F9FD-4C40-A803-258B955D7FA7}"/>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References</a:t>
            </a:r>
            <a:endParaRPr lang="en-US" dirty="0"/>
          </a:p>
        </p:txBody>
      </p:sp>
      <p:sp>
        <p:nvSpPr>
          <p:cNvPr id="3" name="Footer Placeholder 2">
            <a:extLst>
              <a:ext uri="{FF2B5EF4-FFF2-40B4-BE49-F238E27FC236}">
                <a16:creationId xmlns:a16="http://schemas.microsoft.com/office/drawing/2014/main" id="{55A8E836-3F82-D746-8F46-C4B6670F046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B6DBFD5D-B7E9-5D4B-B3E8-FB91F81DC0D8}"/>
              </a:ext>
            </a:extLst>
          </p:cNvPr>
          <p:cNvSpPr>
            <a:spLocks noGrp="1"/>
          </p:cNvSpPr>
          <p:nvPr>
            <p:ph type="sldNum" sz="quarter" idx="33"/>
          </p:nvPr>
        </p:nvSpPr>
        <p:spPr/>
        <p:txBody>
          <a:bodyPr/>
          <a:lstStyle/>
          <a:p>
            <a:fld id="{441B35A8-70B6-B14E-9584-5F6CB4878C70}" type="slidenum">
              <a:rPr lang="en-US" smtClean="0"/>
              <a:t>28</a:t>
            </a:fld>
            <a:endParaRPr lang="en-US"/>
          </a:p>
        </p:txBody>
      </p:sp>
      <p:sp>
        <p:nvSpPr>
          <p:cNvPr id="5" name="TextBox 4">
            <a:extLst>
              <a:ext uri="{FF2B5EF4-FFF2-40B4-BE49-F238E27FC236}">
                <a16:creationId xmlns:a16="http://schemas.microsoft.com/office/drawing/2014/main" id="{A6FFB30C-D5BE-6D46-AC36-CDE89AD92202}"/>
              </a:ext>
            </a:extLst>
          </p:cNvPr>
          <p:cNvSpPr txBox="1"/>
          <p:nvPr/>
        </p:nvSpPr>
        <p:spPr>
          <a:xfrm>
            <a:off x="431999" y="2009737"/>
            <a:ext cx="9341265" cy="2369880"/>
          </a:xfrm>
          <a:prstGeom prst="rect">
            <a:avLst/>
          </a:prstGeom>
          <a:noFill/>
        </p:spPr>
        <p:txBody>
          <a:bodyPr wrap="square" rtlCol="0">
            <a:spAutoFit/>
          </a:bodyPr>
          <a:lstStyle/>
          <a:p>
            <a:r>
              <a:rPr lang="en-US" sz="2000" b="1" dirty="0">
                <a:latin typeface="Helvetica" pitchFamily="2" charset="0"/>
              </a:rPr>
              <a:t>Let’s Encrypt Relay </a:t>
            </a:r>
            <a:r>
              <a:rPr lang="en-US" sz="2000" b="1" dirty="0" err="1">
                <a:latin typeface="Helvetica" pitchFamily="2" charset="0"/>
              </a:rPr>
              <a:t>Github</a:t>
            </a:r>
            <a:r>
              <a:rPr lang="en-US" sz="2000" b="1" dirty="0">
                <a:latin typeface="Helvetica" pitchFamily="2" charset="0"/>
              </a:rPr>
              <a:t> Repository</a:t>
            </a:r>
          </a:p>
          <a:p>
            <a:pPr marL="285750" indent="-285750">
              <a:buFont typeface="Arial" panose="020B0604020202020204" pitchFamily="34" charset="0"/>
              <a:buChar char="•"/>
            </a:pPr>
            <a:r>
              <a:rPr lang="en-US" dirty="0">
                <a:latin typeface="Helvetica" pitchFamily="2" charset="0"/>
                <a:hlinkClick r:id="rId2"/>
              </a:rPr>
              <a:t>https://github.com/therealmacjeezy/LetsEncrypt-Relay-Server</a:t>
            </a:r>
            <a:endParaRPr lang="en-US" dirty="0">
              <a:latin typeface="Helvetica" pitchFamily="2" charset="0"/>
            </a:endParaRPr>
          </a:p>
          <a:p>
            <a:pPr marL="742950" lvl="1" indent="-285750">
              <a:buFont typeface="Arial" panose="020B0604020202020204" pitchFamily="34" charset="0"/>
              <a:buChar char="•"/>
            </a:pPr>
            <a:r>
              <a:rPr lang="en-US" dirty="0">
                <a:latin typeface="Helvetica" pitchFamily="2" charset="0"/>
              </a:rPr>
              <a:t>Contains templates of all the required files needed to stand a basic LE Relay Server up along with Ansible Playbooks to help automate several tasks</a:t>
            </a:r>
          </a:p>
          <a:p>
            <a:pPr marL="285750" indent="-285750">
              <a:buFont typeface="Arial" panose="020B0604020202020204" pitchFamily="34" charset="0"/>
              <a:buChar char="•"/>
            </a:pPr>
            <a:endParaRPr lang="en-US" dirty="0">
              <a:latin typeface="Helvetica" pitchFamily="2" charset="0"/>
            </a:endParaRPr>
          </a:p>
          <a:p>
            <a:r>
              <a:rPr lang="en-US" sz="2000" b="1" dirty="0" err="1">
                <a:latin typeface="Helvetica" pitchFamily="2" charset="0"/>
              </a:rPr>
              <a:t>Certbot</a:t>
            </a:r>
            <a:r>
              <a:rPr lang="en-US" sz="2000" b="1" dirty="0">
                <a:latin typeface="Helvetica" pitchFamily="2" charset="0"/>
              </a:rPr>
              <a:t> Homepage</a:t>
            </a:r>
          </a:p>
          <a:p>
            <a:pPr marL="285750" indent="-285750">
              <a:buFont typeface="Arial" panose="020B0604020202020204" pitchFamily="34" charset="0"/>
              <a:buChar char="•"/>
            </a:pPr>
            <a:r>
              <a:rPr lang="en-US" dirty="0">
                <a:latin typeface="Helvetica" pitchFamily="2" charset="0"/>
                <a:hlinkClick r:id="rId3"/>
              </a:rPr>
              <a:t>https://certbot.eff.org/</a:t>
            </a:r>
            <a:endParaRPr lang="en-US" dirty="0">
              <a:latin typeface="Helvetica" pitchFamily="2" charset="0"/>
            </a:endParaRPr>
          </a:p>
          <a:p>
            <a:pPr marL="742950" lvl="1" indent="-285750">
              <a:buFont typeface="Arial" panose="020B0604020202020204" pitchFamily="34" charset="0"/>
              <a:buChar char="•"/>
            </a:pPr>
            <a:r>
              <a:rPr lang="en-US" dirty="0">
                <a:latin typeface="Helvetica" pitchFamily="2" charset="0"/>
              </a:rPr>
              <a:t>Contains downloads and documentation for using </a:t>
            </a:r>
            <a:r>
              <a:rPr lang="en-US" dirty="0" err="1">
                <a:latin typeface="Helvetica" pitchFamily="2" charset="0"/>
              </a:rPr>
              <a:t>certbot</a:t>
            </a:r>
            <a:endParaRPr lang="en-US" dirty="0">
              <a:latin typeface="Helvetica" pitchFamily="2" charset="0"/>
            </a:endParaRPr>
          </a:p>
        </p:txBody>
      </p:sp>
    </p:spTree>
    <p:extLst>
      <p:ext uri="{BB962C8B-B14F-4D97-AF65-F5344CB8AC3E}">
        <p14:creationId xmlns:p14="http://schemas.microsoft.com/office/powerpoint/2010/main" val="32317064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CE52A8FD-FA70-954F-8C02-838C13416177}"/>
              </a:ext>
            </a:extLst>
          </p:cNvPr>
          <p:cNvPicPr>
            <a:picLocks noChangeAspect="1"/>
          </p:cNvPicPr>
          <p:nvPr/>
        </p:nvPicPr>
        <p:blipFill>
          <a:blip r:embed="rId2">
            <a:alphaModFix amt="50000"/>
          </a:blip>
          <a:stretch>
            <a:fillRect/>
          </a:stretch>
        </p:blipFill>
        <p:spPr>
          <a:xfrm>
            <a:off x="135467" y="78658"/>
            <a:ext cx="11921066" cy="6705600"/>
          </a:xfrm>
          <a:prstGeom prst="rect">
            <a:avLst/>
          </a:prstGeom>
        </p:spPr>
      </p:pic>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1189703" y="1253085"/>
            <a:ext cx="9812593" cy="1674470"/>
          </a:xfrm>
        </p:spPr>
        <p:txBody>
          <a:bodyPr/>
          <a:lstStyle/>
          <a:p>
            <a:r>
              <a:rPr lang="en-US" dirty="0">
                <a:ln>
                  <a:solidFill>
                    <a:schemeClr val="tx1"/>
                  </a:solidFill>
                </a:ln>
                <a:solidFill>
                  <a:srgbClr val="92D050"/>
                </a:solidFill>
                <a:effectLst>
                  <a:outerShdw blurRad="50800" dist="38100" dir="5400000" algn="t" rotWithShape="0">
                    <a:prstClr val="black">
                      <a:alpha val="40000"/>
                    </a:prstClr>
                  </a:outerShdw>
                </a:effectLst>
              </a:rPr>
              <a:t>Thanks For Listening!</a:t>
            </a:r>
          </a:p>
        </p:txBody>
      </p:sp>
      <p:sp>
        <p:nvSpPr>
          <p:cNvPr id="2" name="Text Placeholder 1">
            <a:extLst>
              <a:ext uri="{FF2B5EF4-FFF2-40B4-BE49-F238E27FC236}">
                <a16:creationId xmlns:a16="http://schemas.microsoft.com/office/drawing/2014/main" id="{6EE2E89E-C6C9-F742-95B0-A6EB02F341E5}"/>
              </a:ext>
            </a:extLst>
          </p:cNvPr>
          <p:cNvSpPr>
            <a:spLocks noGrp="1"/>
          </p:cNvSpPr>
          <p:nvPr>
            <p:ph type="body" sz="quarter" idx="15"/>
          </p:nvPr>
        </p:nvSpPr>
        <p:spPr>
          <a:xfrm>
            <a:off x="3421625" y="2927555"/>
            <a:ext cx="5348748" cy="382887"/>
          </a:xfrm>
        </p:spPr>
        <p:txBody>
          <a:bodyPr/>
          <a:lstStyle/>
          <a:p>
            <a:pPr algn="ctr"/>
            <a:r>
              <a:rPr lang="en-US" dirty="0">
                <a:ln>
                  <a:solidFill>
                    <a:schemeClr val="tx1"/>
                  </a:solidFill>
                </a:ln>
                <a:effectLst>
                  <a:outerShdw blurRad="50800" dist="38100" dir="5400000" algn="t" rotWithShape="0">
                    <a:prstClr val="black">
                      <a:alpha val="40000"/>
                    </a:prstClr>
                  </a:outerShdw>
                </a:effectLst>
              </a:rPr>
              <a:t>Making an Internal Let’s Encrypt Relay</a:t>
            </a:r>
            <a:endParaRPr lang="en-ZA" dirty="0"/>
          </a:p>
          <a:p>
            <a:pPr algn="ctr"/>
            <a:r>
              <a:rPr lang="en-ZA" sz="2000" dirty="0"/>
              <a:t>May 17</a:t>
            </a:r>
            <a:r>
              <a:rPr lang="en-ZA" sz="2000" baseline="30000" dirty="0"/>
              <a:t>th</a:t>
            </a:r>
            <a:r>
              <a:rPr lang="en-ZA" sz="2000" dirty="0"/>
              <a:t> 2019 | 17:00 </a:t>
            </a:r>
          </a:p>
          <a:p>
            <a:pPr algn="ctr"/>
            <a:r>
              <a:rPr lang="en-ZA" sz="2000" dirty="0"/>
              <a:t>Grand Ballroom D</a:t>
            </a:r>
          </a:p>
          <a:p>
            <a:pPr algn="ctr"/>
            <a:r>
              <a:rPr lang="en-ZA" sz="2000" dirty="0" err="1"/>
              <a:t>Nolacon</a:t>
            </a:r>
            <a:r>
              <a:rPr lang="en-ZA" sz="2000" dirty="0"/>
              <a:t> 2019</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4294967295"/>
          </p:nvPr>
        </p:nvSpPr>
        <p:spPr>
          <a:xfrm>
            <a:off x="11914188" y="6402388"/>
            <a:ext cx="277812" cy="273050"/>
          </a:xfrm>
        </p:spPr>
        <p:txBody>
          <a:bodyPr/>
          <a:lstStyle/>
          <a:p>
            <a:fld id="{441B35A8-70B6-B14E-9584-5F6CB4878C70}" type="slidenum">
              <a:rPr lang="en-US" smtClean="0"/>
              <a:t>29</a:t>
            </a:fld>
            <a:endParaRPr lang="en-US"/>
          </a:p>
        </p:txBody>
      </p:sp>
      <p:sp>
        <p:nvSpPr>
          <p:cNvPr id="13" name="Text Placeholder 1">
            <a:extLst>
              <a:ext uri="{FF2B5EF4-FFF2-40B4-BE49-F238E27FC236}">
                <a16:creationId xmlns:a16="http://schemas.microsoft.com/office/drawing/2014/main" id="{1EA0CFCF-9EE7-864D-A3E3-3A18393877E9}"/>
              </a:ext>
            </a:extLst>
          </p:cNvPr>
          <p:cNvSpPr txBox="1">
            <a:spLocks/>
          </p:cNvSpPr>
          <p:nvPr/>
        </p:nvSpPr>
        <p:spPr>
          <a:xfrm>
            <a:off x="4319745" y="5451599"/>
            <a:ext cx="3552508" cy="382887"/>
          </a:xfrm>
          <a:prstGeom prst="rect">
            <a:avLst/>
          </a:prstGeom>
        </p:spPr>
        <p:txBody>
          <a:bodyPr vert="horz" lIns="0" tIns="0" rIns="0" bIns="0" rtlCol="0">
            <a:noAutofit/>
          </a:bodyPr>
          <a:lstStyle>
            <a:lvl1pPr marL="0" indent="0" algn="r" defTabSz="914400" rtl="0" eaLnBrk="1" latinLnBrk="0" hangingPunct="1">
              <a:lnSpc>
                <a:spcPct val="90000"/>
              </a:lnSpc>
              <a:spcBef>
                <a:spcPts val="1000"/>
              </a:spcBef>
              <a:buFont typeface="Arial" panose="020B0604020202020204" pitchFamily="34" charset="0"/>
              <a:buNone/>
              <a:defRPr sz="2400" kern="1200">
                <a:solidFill>
                  <a:schemeClr val="tx1"/>
                </a:solidFill>
                <a:latin typeface="Helvetica" pitchFamily="2" charset="0"/>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Helvetica" pitchFamily="2" charset="0"/>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Helvetica" pitchFamily="2" charset="0"/>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Helvetica" pitchFamily="2" charset="0"/>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Joshua Harvey</a:t>
            </a:r>
          </a:p>
          <a:p>
            <a:pPr algn="ctr"/>
            <a:r>
              <a:rPr lang="en-US" sz="1800" dirty="0" err="1"/>
              <a:t>josh@macjeezy.com</a:t>
            </a:r>
            <a:endParaRPr lang="en-US" sz="1800" dirty="0"/>
          </a:p>
          <a:p>
            <a:pPr algn="ctr"/>
            <a:r>
              <a:rPr lang="en-US" sz="1800" dirty="0" err="1"/>
              <a:t>github.com</a:t>
            </a:r>
            <a:r>
              <a:rPr lang="en-US" sz="1800" dirty="0"/>
              <a:t>/</a:t>
            </a:r>
            <a:r>
              <a:rPr lang="en-US" sz="1800" dirty="0" err="1"/>
              <a:t>therealmacjeezy</a:t>
            </a:r>
            <a:endParaRPr lang="en-US" sz="1800" dirty="0"/>
          </a:p>
          <a:p>
            <a:pPr algn="ctr"/>
            <a:endParaRPr lang="en-US" dirty="0"/>
          </a:p>
        </p:txBody>
      </p:sp>
    </p:spTree>
    <p:extLst>
      <p:ext uri="{BB962C8B-B14F-4D97-AF65-F5344CB8AC3E}">
        <p14:creationId xmlns:p14="http://schemas.microsoft.com/office/powerpoint/2010/main" val="31625933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4D4D2-F46F-DC40-B045-048AA49BF609}"/>
              </a:ext>
            </a:extLst>
          </p:cNvPr>
          <p:cNvSpPr>
            <a:spLocks noGrp="1"/>
          </p:cNvSpPr>
          <p:nvPr>
            <p:ph type="title"/>
          </p:nvPr>
        </p:nvSpPr>
        <p:spPr>
          <a:xfrm>
            <a:off x="432000" y="639229"/>
            <a:ext cx="9198000" cy="432000"/>
          </a:xfrm>
        </p:spPr>
        <p:txBody>
          <a:bodyPr/>
          <a:lstStyle/>
          <a:p>
            <a:r>
              <a:rPr lang="en-US" sz="3600" dirty="0">
                <a:ln>
                  <a:solidFill>
                    <a:schemeClr val="tx1"/>
                  </a:solidFill>
                </a:ln>
                <a:effectLst>
                  <a:outerShdw blurRad="50800" dist="38100" dir="5400000" algn="t" rotWithShape="0">
                    <a:prstClr val="black">
                      <a:alpha val="40000"/>
                    </a:prstClr>
                  </a:outerShdw>
                </a:effectLst>
              </a:rPr>
              <a:t>Let’s Encrypt Relay: </a:t>
            </a:r>
            <a:br>
              <a:rPr lang="en-US" sz="3600" dirty="0">
                <a:ln>
                  <a:solidFill>
                    <a:schemeClr val="tx1"/>
                  </a:solidFill>
                </a:ln>
                <a:effectLst>
                  <a:outerShdw blurRad="50800" dist="38100" dir="5400000" algn="t" rotWithShape="0">
                    <a:prstClr val="black">
                      <a:alpha val="40000"/>
                    </a:prstClr>
                  </a:outerShdw>
                </a:effectLst>
              </a:rPr>
            </a:br>
            <a:r>
              <a:rPr lang="en-US" sz="3600" dirty="0">
                <a:ln>
                  <a:solidFill>
                    <a:schemeClr val="tx1"/>
                  </a:solidFill>
                </a:ln>
                <a:solidFill>
                  <a:srgbClr val="92D050"/>
                </a:solidFill>
                <a:effectLst>
                  <a:outerShdw blurRad="50800" dist="38100" dir="5400000" algn="t" rotWithShape="0">
                    <a:prstClr val="black">
                      <a:alpha val="40000"/>
                    </a:prstClr>
                  </a:outerShdw>
                </a:effectLst>
              </a:rPr>
              <a:t>Agenda</a:t>
            </a:r>
            <a:endParaRPr lang="en-US" sz="3600" dirty="0"/>
          </a:p>
        </p:txBody>
      </p:sp>
      <p:sp>
        <p:nvSpPr>
          <p:cNvPr id="3" name="Content Placeholder 2">
            <a:extLst>
              <a:ext uri="{FF2B5EF4-FFF2-40B4-BE49-F238E27FC236}">
                <a16:creationId xmlns:a16="http://schemas.microsoft.com/office/drawing/2014/main" id="{AFB93E71-4645-E14F-869B-196FBAB610C3}"/>
              </a:ext>
            </a:extLst>
          </p:cNvPr>
          <p:cNvSpPr>
            <a:spLocks noGrp="1"/>
          </p:cNvSpPr>
          <p:nvPr>
            <p:ph idx="1"/>
          </p:nvPr>
        </p:nvSpPr>
        <p:spPr>
          <a:xfrm>
            <a:off x="778951" y="1626661"/>
            <a:ext cx="5328720" cy="3781657"/>
          </a:xfrm>
        </p:spPr>
        <p:txBody>
          <a:bodyPr/>
          <a:lstStyle/>
          <a:p>
            <a:r>
              <a:rPr lang="en-US" sz="2400" dirty="0"/>
              <a:t>Why the Relay was created</a:t>
            </a:r>
          </a:p>
          <a:p>
            <a:r>
              <a:rPr lang="en-US" sz="2400" dirty="0"/>
              <a:t>Features and Benefits</a:t>
            </a:r>
          </a:p>
          <a:p>
            <a:r>
              <a:rPr lang="en-US" sz="2400" dirty="0"/>
              <a:t>Requirements</a:t>
            </a:r>
          </a:p>
          <a:p>
            <a:r>
              <a:rPr lang="en-US" sz="2400" dirty="0"/>
              <a:t>How it works</a:t>
            </a:r>
          </a:p>
          <a:p>
            <a:r>
              <a:rPr lang="en-US" sz="2400" dirty="0"/>
              <a:t>Relay Overview</a:t>
            </a:r>
          </a:p>
          <a:p>
            <a:r>
              <a:rPr lang="en-US" sz="2400" dirty="0"/>
              <a:t>Examples</a:t>
            </a:r>
          </a:p>
          <a:p>
            <a:pPr lvl="1"/>
            <a:r>
              <a:rPr lang="en-US" sz="2200" dirty="0"/>
              <a:t>Creating Example</a:t>
            </a:r>
          </a:p>
          <a:p>
            <a:pPr lvl="1"/>
            <a:r>
              <a:rPr lang="en-US" sz="2200" dirty="0"/>
              <a:t>Invalid Command Example</a:t>
            </a:r>
          </a:p>
          <a:p>
            <a:r>
              <a:rPr lang="en-US" sz="2400" dirty="0"/>
              <a:t>References</a:t>
            </a:r>
          </a:p>
          <a:p>
            <a:r>
              <a:rPr lang="en-US" sz="2400" dirty="0"/>
              <a:t>Questions (and hopefully answers..)</a:t>
            </a:r>
          </a:p>
        </p:txBody>
      </p:sp>
      <p:pic>
        <p:nvPicPr>
          <p:cNvPr id="5" name="Picture 4">
            <a:extLst>
              <a:ext uri="{FF2B5EF4-FFF2-40B4-BE49-F238E27FC236}">
                <a16:creationId xmlns:a16="http://schemas.microsoft.com/office/drawing/2014/main" id="{F1A15462-3EA4-B94E-9393-D2413FCD2251}"/>
              </a:ext>
            </a:extLst>
          </p:cNvPr>
          <p:cNvPicPr>
            <a:picLocks noChangeAspect="1"/>
          </p:cNvPicPr>
          <p:nvPr/>
        </p:nvPicPr>
        <p:blipFill rotWithShape="1">
          <a:blip r:embed="rId2"/>
          <a:srcRect l="4875" r="3074" b="3311"/>
          <a:stretch/>
        </p:blipFill>
        <p:spPr>
          <a:xfrm>
            <a:off x="6426054" y="1433118"/>
            <a:ext cx="5212080" cy="3886710"/>
          </a:xfrm>
          <a:prstGeom prst="rect">
            <a:avLst/>
          </a:prstGeom>
          <a:ln>
            <a:noFill/>
          </a:ln>
          <a:effectLst>
            <a:outerShdw blurRad="292100" dist="139700" dir="2700000" algn="tl" rotWithShape="0">
              <a:srgbClr val="333333">
                <a:alpha val="65000"/>
              </a:srgbClr>
            </a:outerShdw>
          </a:effectLst>
        </p:spPr>
      </p:pic>
      <p:sp>
        <p:nvSpPr>
          <p:cNvPr id="6" name="Slide Number Placeholder 5">
            <a:extLst>
              <a:ext uri="{FF2B5EF4-FFF2-40B4-BE49-F238E27FC236}">
                <a16:creationId xmlns:a16="http://schemas.microsoft.com/office/drawing/2014/main" id="{6E9BAFC3-CDA4-2742-8FD2-AC58B877DA68}"/>
              </a:ext>
            </a:extLst>
          </p:cNvPr>
          <p:cNvSpPr>
            <a:spLocks noGrp="1"/>
          </p:cNvSpPr>
          <p:nvPr>
            <p:ph type="sldNum" sz="quarter" idx="33"/>
          </p:nvPr>
        </p:nvSpPr>
        <p:spPr/>
        <p:txBody>
          <a:bodyPr/>
          <a:lstStyle/>
          <a:p>
            <a:fld id="{441B35A8-70B6-B14E-9584-5F6CB4878C70}" type="slidenum">
              <a:rPr lang="en-US" smtClean="0"/>
              <a:t>3</a:t>
            </a:fld>
            <a:endParaRPr lang="en-US"/>
          </a:p>
        </p:txBody>
      </p:sp>
      <p:sp>
        <p:nvSpPr>
          <p:cNvPr id="7" name="Footer Placeholder 6">
            <a:extLst>
              <a:ext uri="{FF2B5EF4-FFF2-40B4-BE49-F238E27FC236}">
                <a16:creationId xmlns:a16="http://schemas.microsoft.com/office/drawing/2014/main" id="{1D8B3358-BFB9-574B-BC49-69AED5434C8F}"/>
              </a:ext>
            </a:extLst>
          </p:cNvPr>
          <p:cNvSpPr>
            <a:spLocks noGrp="1"/>
          </p:cNvSpPr>
          <p:nvPr>
            <p:ph type="ftr" sz="quarter" idx="14"/>
          </p:nvPr>
        </p:nvSpPr>
        <p:spPr/>
        <p:txBody>
          <a:bodyPr/>
          <a:lstStyle/>
          <a:p>
            <a:r>
              <a:rPr lang="en-US"/>
              <a:t>Making an internal Let's Encrypt Relay</a:t>
            </a:r>
          </a:p>
        </p:txBody>
      </p:sp>
    </p:spTree>
    <p:extLst>
      <p:ext uri="{BB962C8B-B14F-4D97-AF65-F5344CB8AC3E}">
        <p14:creationId xmlns:p14="http://schemas.microsoft.com/office/powerpoint/2010/main" val="3213183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15094"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Why Make it</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4</a:t>
            </a:fld>
            <a:endParaRPr lang="en-US"/>
          </a:p>
        </p:txBody>
      </p:sp>
    </p:spTree>
    <p:extLst>
      <p:ext uri="{BB962C8B-B14F-4D97-AF65-F5344CB8AC3E}">
        <p14:creationId xmlns:p14="http://schemas.microsoft.com/office/powerpoint/2010/main" val="1461791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2C4DC-13D6-284C-9B5A-48718CC8AEB1}"/>
              </a:ext>
            </a:extLst>
          </p:cNvPr>
          <p:cNvSpPr>
            <a:spLocks noGrp="1"/>
          </p:cNvSpPr>
          <p:nvPr>
            <p:ph type="title"/>
          </p:nvPr>
        </p:nvSpPr>
        <p:spPr/>
        <p:txBody>
          <a:bodyPr/>
          <a:lstStyle/>
          <a:p>
            <a:r>
              <a:rPr lang="en-US" sz="3600" dirty="0">
                <a:ln>
                  <a:solidFill>
                    <a:schemeClr val="tx1"/>
                  </a:solidFill>
                </a:ln>
                <a:effectLst>
                  <a:outerShdw blurRad="50800" dist="38100" dir="5400000" algn="t" rotWithShape="0">
                    <a:prstClr val="black">
                      <a:alpha val="40000"/>
                    </a:prstClr>
                  </a:outerShdw>
                </a:effectLst>
                <a:latin typeface="Helvetica" pitchFamily="2" charset="0"/>
              </a:rPr>
              <a:t>Let’s Encrypt Relay: </a:t>
            </a:r>
            <a:br>
              <a:rPr lang="en-US" sz="3600" dirty="0">
                <a:ln>
                  <a:solidFill>
                    <a:schemeClr val="tx1"/>
                  </a:solidFill>
                </a:ln>
                <a:effectLst>
                  <a:outerShdw blurRad="50800" dist="38100" dir="5400000" algn="t" rotWithShape="0">
                    <a:prstClr val="black">
                      <a:alpha val="40000"/>
                    </a:prstClr>
                  </a:outerShdw>
                </a:effectLst>
                <a:latin typeface="Helvetica" pitchFamily="2" charset="0"/>
              </a:rPr>
            </a:br>
            <a:r>
              <a:rPr lang="en-US" sz="3600" dirty="0">
                <a:ln>
                  <a:solidFill>
                    <a:schemeClr val="tx1"/>
                  </a:solidFill>
                </a:ln>
                <a:solidFill>
                  <a:srgbClr val="92D050"/>
                </a:solidFill>
                <a:effectLst>
                  <a:outerShdw blurRad="50800" dist="38100" dir="5400000" algn="t" rotWithShape="0">
                    <a:prstClr val="black">
                      <a:alpha val="40000"/>
                    </a:prstClr>
                  </a:outerShdw>
                </a:effectLst>
                <a:latin typeface="Helvetica" pitchFamily="2" charset="0"/>
              </a:rPr>
              <a:t>iSSUES Faced </a:t>
            </a:r>
            <a:endParaRPr lang="en-US" sz="3600" dirty="0">
              <a:latin typeface="Helvetica" pitchFamily="2" charset="0"/>
            </a:endParaRPr>
          </a:p>
        </p:txBody>
      </p:sp>
      <p:sp>
        <p:nvSpPr>
          <p:cNvPr id="3" name="Footer Placeholder 2">
            <a:extLst>
              <a:ext uri="{FF2B5EF4-FFF2-40B4-BE49-F238E27FC236}">
                <a16:creationId xmlns:a16="http://schemas.microsoft.com/office/drawing/2014/main" id="{9E85D2EF-267A-DE4E-AEFE-BCA30EE3B41C}"/>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5EC3C966-CA11-DE47-957C-0882233A092E}"/>
              </a:ext>
            </a:extLst>
          </p:cNvPr>
          <p:cNvSpPr>
            <a:spLocks noGrp="1"/>
          </p:cNvSpPr>
          <p:nvPr>
            <p:ph type="sldNum" sz="quarter" idx="33"/>
          </p:nvPr>
        </p:nvSpPr>
        <p:spPr/>
        <p:txBody>
          <a:bodyPr/>
          <a:lstStyle/>
          <a:p>
            <a:fld id="{441B35A8-70B6-B14E-9584-5F6CB4878C70}" type="slidenum">
              <a:rPr lang="en-US" smtClean="0"/>
              <a:t>5</a:t>
            </a:fld>
            <a:endParaRPr lang="en-US"/>
          </a:p>
        </p:txBody>
      </p:sp>
      <p:sp>
        <p:nvSpPr>
          <p:cNvPr id="11" name="TextBox 10">
            <a:extLst>
              <a:ext uri="{FF2B5EF4-FFF2-40B4-BE49-F238E27FC236}">
                <a16:creationId xmlns:a16="http://schemas.microsoft.com/office/drawing/2014/main" id="{68481666-BAB8-4844-A4B7-806631B7C5A7}"/>
              </a:ext>
            </a:extLst>
          </p:cNvPr>
          <p:cNvSpPr txBox="1"/>
          <p:nvPr/>
        </p:nvSpPr>
        <p:spPr>
          <a:xfrm>
            <a:off x="304800" y="2086681"/>
            <a:ext cx="9674323" cy="3046988"/>
          </a:xfrm>
          <a:prstGeom prst="rect">
            <a:avLst/>
          </a:prstGeom>
          <a:noFill/>
        </p:spPr>
        <p:txBody>
          <a:bodyPr wrap="square" rtlCol="0">
            <a:spAutoFit/>
          </a:bodyPr>
          <a:lstStyle/>
          <a:p>
            <a:pPr marL="342900" indent="-342900">
              <a:buFont typeface="Wingdings" pitchFamily="2" charset="2"/>
              <a:buChar char="§"/>
            </a:pPr>
            <a:r>
              <a:rPr lang="en-US" sz="2400" b="1" dirty="0">
                <a:latin typeface="Helvetica" pitchFamily="2" charset="0"/>
              </a:rPr>
              <a:t>HSTS Requirement for all internal servers</a:t>
            </a:r>
          </a:p>
          <a:p>
            <a:pPr marL="342900" indent="-342900">
              <a:buFont typeface="Wingdings" pitchFamily="2" charset="2"/>
              <a:buChar char="§"/>
            </a:pPr>
            <a:endParaRPr lang="en-US" sz="2400" b="1" dirty="0">
              <a:latin typeface="Helvetica" pitchFamily="2" charset="0"/>
            </a:endParaRPr>
          </a:p>
          <a:p>
            <a:pPr marL="342900" indent="-342900">
              <a:buFont typeface="Wingdings" pitchFamily="2" charset="2"/>
              <a:buChar char="§"/>
            </a:pPr>
            <a:r>
              <a:rPr lang="en-US" sz="2400" b="1" dirty="0">
                <a:latin typeface="Helvetica" pitchFamily="2" charset="0"/>
              </a:rPr>
              <a:t>Creating SSL Certs was a long and painful process</a:t>
            </a:r>
          </a:p>
          <a:p>
            <a:pPr marL="342900" indent="-342900">
              <a:buFont typeface="Wingdings" pitchFamily="2" charset="2"/>
              <a:buChar char="§"/>
            </a:pPr>
            <a:endParaRPr lang="en-US" sz="2400" b="1" dirty="0">
              <a:latin typeface="Helvetica" pitchFamily="2" charset="0"/>
            </a:endParaRPr>
          </a:p>
          <a:p>
            <a:pPr marL="342900" indent="-342900">
              <a:buFont typeface="Wingdings" pitchFamily="2" charset="2"/>
              <a:buChar char="§"/>
            </a:pPr>
            <a:r>
              <a:rPr lang="en-US" sz="2400" b="1" dirty="0">
                <a:latin typeface="Helvetica" pitchFamily="2" charset="0"/>
              </a:rPr>
              <a:t>Internal SSL Certs weren’t with most java applications</a:t>
            </a:r>
          </a:p>
          <a:p>
            <a:pPr marL="342900" indent="-342900">
              <a:buFont typeface="Wingdings" pitchFamily="2" charset="2"/>
              <a:buChar char="§"/>
            </a:pPr>
            <a:endParaRPr lang="en-US" sz="2400" b="1" dirty="0">
              <a:latin typeface="Helvetica" pitchFamily="2" charset="0"/>
            </a:endParaRPr>
          </a:p>
          <a:p>
            <a:pPr marL="342900" indent="-342900">
              <a:buFont typeface="Wingdings" pitchFamily="2" charset="2"/>
              <a:buChar char="§"/>
            </a:pPr>
            <a:r>
              <a:rPr lang="en-US" sz="2400" b="1" dirty="0">
                <a:latin typeface="Helvetica" pitchFamily="2" charset="0"/>
              </a:rPr>
              <a:t>Purchasing SSL Certs from external CAs is expensive</a:t>
            </a:r>
          </a:p>
          <a:p>
            <a:pPr marL="285750" indent="-285750">
              <a:buFont typeface="Wingdings" pitchFamily="2" charset="2"/>
              <a:buChar char="§"/>
            </a:pPr>
            <a:endParaRPr lang="en-US" sz="2400" dirty="0">
              <a:latin typeface="Helvetica" pitchFamily="2" charset="0"/>
            </a:endParaRPr>
          </a:p>
        </p:txBody>
      </p:sp>
    </p:spTree>
    <p:extLst>
      <p:ext uri="{BB962C8B-B14F-4D97-AF65-F5344CB8AC3E}">
        <p14:creationId xmlns:p14="http://schemas.microsoft.com/office/powerpoint/2010/main" val="3087588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2C4DC-13D6-284C-9B5A-48718CC8AEB1}"/>
              </a:ext>
            </a:extLst>
          </p:cNvPr>
          <p:cNvSpPr>
            <a:spLocks noGrp="1"/>
          </p:cNvSpPr>
          <p:nvPr>
            <p:ph type="title"/>
          </p:nvPr>
        </p:nvSpPr>
        <p:spPr/>
        <p:txBody>
          <a:bodyPr/>
          <a:lstStyle/>
          <a:p>
            <a:r>
              <a:rPr lang="en-US" sz="3600" dirty="0">
                <a:ln>
                  <a:solidFill>
                    <a:schemeClr val="tx1"/>
                  </a:solidFill>
                </a:ln>
                <a:effectLst>
                  <a:outerShdw blurRad="50800" dist="38100" dir="5400000" algn="t" rotWithShape="0">
                    <a:prstClr val="black">
                      <a:alpha val="40000"/>
                    </a:prstClr>
                  </a:outerShdw>
                </a:effectLst>
                <a:latin typeface="Helvetica" pitchFamily="2" charset="0"/>
              </a:rPr>
              <a:t>Let’s Encrypt Relay: </a:t>
            </a:r>
            <a:br>
              <a:rPr lang="en-US" sz="3600" dirty="0">
                <a:ln>
                  <a:solidFill>
                    <a:schemeClr val="tx1"/>
                  </a:solidFill>
                </a:ln>
                <a:effectLst>
                  <a:outerShdw blurRad="50800" dist="38100" dir="5400000" algn="t" rotWithShape="0">
                    <a:prstClr val="black">
                      <a:alpha val="40000"/>
                    </a:prstClr>
                  </a:outerShdw>
                </a:effectLst>
                <a:latin typeface="Helvetica" pitchFamily="2" charset="0"/>
              </a:rPr>
            </a:br>
            <a:r>
              <a:rPr lang="en-US" sz="3600" dirty="0">
                <a:ln>
                  <a:solidFill>
                    <a:schemeClr val="tx1"/>
                  </a:solidFill>
                </a:ln>
                <a:solidFill>
                  <a:srgbClr val="92D050"/>
                </a:solidFill>
                <a:effectLst>
                  <a:outerShdw blurRad="50800" dist="38100" dir="5400000" algn="t" rotWithShape="0">
                    <a:prstClr val="black">
                      <a:alpha val="40000"/>
                    </a:prstClr>
                  </a:outerShdw>
                </a:effectLst>
                <a:latin typeface="Helvetica" pitchFamily="2" charset="0"/>
              </a:rPr>
              <a:t>Relay to the rescue</a:t>
            </a:r>
            <a:endParaRPr lang="en-US" sz="3600" dirty="0">
              <a:latin typeface="Helvetica" pitchFamily="2" charset="0"/>
            </a:endParaRPr>
          </a:p>
        </p:txBody>
      </p:sp>
      <p:sp>
        <p:nvSpPr>
          <p:cNvPr id="3" name="Footer Placeholder 2">
            <a:extLst>
              <a:ext uri="{FF2B5EF4-FFF2-40B4-BE49-F238E27FC236}">
                <a16:creationId xmlns:a16="http://schemas.microsoft.com/office/drawing/2014/main" id="{9E85D2EF-267A-DE4E-AEFE-BCA30EE3B41C}"/>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5EC3C966-CA11-DE47-957C-0882233A092E}"/>
              </a:ext>
            </a:extLst>
          </p:cNvPr>
          <p:cNvSpPr>
            <a:spLocks noGrp="1"/>
          </p:cNvSpPr>
          <p:nvPr>
            <p:ph type="sldNum" sz="quarter" idx="33"/>
          </p:nvPr>
        </p:nvSpPr>
        <p:spPr/>
        <p:txBody>
          <a:bodyPr/>
          <a:lstStyle/>
          <a:p>
            <a:fld id="{441B35A8-70B6-B14E-9584-5F6CB4878C70}" type="slidenum">
              <a:rPr lang="en-US" smtClean="0"/>
              <a:t>6</a:t>
            </a:fld>
            <a:endParaRPr lang="en-US"/>
          </a:p>
        </p:txBody>
      </p:sp>
      <p:sp>
        <p:nvSpPr>
          <p:cNvPr id="11" name="TextBox 10">
            <a:extLst>
              <a:ext uri="{FF2B5EF4-FFF2-40B4-BE49-F238E27FC236}">
                <a16:creationId xmlns:a16="http://schemas.microsoft.com/office/drawing/2014/main" id="{68481666-BAB8-4844-A4B7-806631B7C5A7}"/>
              </a:ext>
            </a:extLst>
          </p:cNvPr>
          <p:cNvSpPr txBox="1"/>
          <p:nvPr/>
        </p:nvSpPr>
        <p:spPr>
          <a:xfrm>
            <a:off x="432000" y="2086681"/>
            <a:ext cx="8456361" cy="3046988"/>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Allows HSTS to be enabled and configured</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Users manage their own SSL Certs</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SSL Certs work with all of the java applications we use</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Free SSL Certs </a:t>
            </a:r>
            <a:r>
              <a:rPr lang="en-US" sz="2000" i="1" dirty="0">
                <a:latin typeface="Helvetica" pitchFamily="2" charset="0"/>
              </a:rPr>
              <a:t>(who doesn’t like free?!)</a:t>
            </a:r>
          </a:p>
          <a:p>
            <a:pPr marL="285750" indent="-285750">
              <a:buFont typeface="Arial" panose="020B0604020202020204" pitchFamily="34" charset="0"/>
              <a:buChar char="•"/>
            </a:pPr>
            <a:endParaRPr lang="en-US" sz="2400" b="1" dirty="0">
              <a:latin typeface="Helvetica" pitchFamily="2" charset="0"/>
            </a:endParaRPr>
          </a:p>
        </p:txBody>
      </p:sp>
    </p:spTree>
    <p:extLst>
      <p:ext uri="{BB962C8B-B14F-4D97-AF65-F5344CB8AC3E}">
        <p14:creationId xmlns:p14="http://schemas.microsoft.com/office/powerpoint/2010/main" val="913946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15094"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Features</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7</a:t>
            </a:fld>
            <a:endParaRPr lang="en-US"/>
          </a:p>
        </p:txBody>
      </p:sp>
    </p:spTree>
    <p:extLst>
      <p:ext uri="{BB962C8B-B14F-4D97-AF65-F5344CB8AC3E}">
        <p14:creationId xmlns:p14="http://schemas.microsoft.com/office/powerpoint/2010/main" val="6873321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E7E2C-EC07-8540-8F3D-A66615E1B04F}"/>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Features &amp; Benefits</a:t>
            </a:r>
            <a:endParaRPr lang="en-US" dirty="0"/>
          </a:p>
        </p:txBody>
      </p:sp>
      <p:sp>
        <p:nvSpPr>
          <p:cNvPr id="3" name="Footer Placeholder 2">
            <a:extLst>
              <a:ext uri="{FF2B5EF4-FFF2-40B4-BE49-F238E27FC236}">
                <a16:creationId xmlns:a16="http://schemas.microsoft.com/office/drawing/2014/main" id="{845FFC59-7B74-9C4C-B937-71F79D799D09}"/>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220FC183-00B6-6246-BC17-86B82EFA06C8}"/>
              </a:ext>
            </a:extLst>
          </p:cNvPr>
          <p:cNvSpPr>
            <a:spLocks noGrp="1"/>
          </p:cNvSpPr>
          <p:nvPr>
            <p:ph type="sldNum" sz="quarter" idx="33"/>
          </p:nvPr>
        </p:nvSpPr>
        <p:spPr/>
        <p:txBody>
          <a:bodyPr/>
          <a:lstStyle/>
          <a:p>
            <a:fld id="{441B35A8-70B6-B14E-9584-5F6CB4878C70}" type="slidenum">
              <a:rPr lang="en-US" smtClean="0"/>
              <a:t>8</a:t>
            </a:fld>
            <a:endParaRPr lang="en-US"/>
          </a:p>
        </p:txBody>
      </p:sp>
      <p:sp>
        <p:nvSpPr>
          <p:cNvPr id="6" name="TextBox 5">
            <a:extLst>
              <a:ext uri="{FF2B5EF4-FFF2-40B4-BE49-F238E27FC236}">
                <a16:creationId xmlns:a16="http://schemas.microsoft.com/office/drawing/2014/main" id="{84DD1E96-F5E3-5D45-8D40-DEBDA4C350D1}"/>
              </a:ext>
            </a:extLst>
          </p:cNvPr>
          <p:cNvSpPr txBox="1"/>
          <p:nvPr/>
        </p:nvSpPr>
        <p:spPr>
          <a:xfrm>
            <a:off x="648310" y="1799302"/>
            <a:ext cx="9198000" cy="3416320"/>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Makes SSL Cert management quick and easy</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No need to expose any ports to the public</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Allows users to automate tasks</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Each user can only manage their SSL Certs</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Uses an SSH Wrapper script for additional security</a:t>
            </a:r>
          </a:p>
        </p:txBody>
      </p:sp>
    </p:spTree>
    <p:extLst>
      <p:ext uri="{BB962C8B-B14F-4D97-AF65-F5344CB8AC3E}">
        <p14:creationId xmlns:p14="http://schemas.microsoft.com/office/powerpoint/2010/main" val="295442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25033"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Requirements</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9</a:t>
            </a:fld>
            <a:endParaRPr lang="en-US"/>
          </a:p>
        </p:txBody>
      </p:sp>
    </p:spTree>
    <p:extLst>
      <p:ext uri="{BB962C8B-B14F-4D97-AF65-F5344CB8AC3E}">
        <p14:creationId xmlns:p14="http://schemas.microsoft.com/office/powerpoint/2010/main" val="1676271174"/>
      </p:ext>
    </p:extLst>
  </p:cSld>
  <p:clrMapOvr>
    <a:masterClrMapping/>
  </p:clrMapOvr>
</p:sld>
</file>

<file path=ppt/theme/theme1.xml><?xml version="1.0" encoding="utf-8"?>
<a:theme xmlns:a="http://schemas.openxmlformats.org/drawingml/2006/main" name="TF67328976">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Minimalistic Presentation Layout_SB - v6" id="{67056ED3-B4C9-43D6-B04E-246645D2F1A5}" vid="{EF913330-EBA1-4EBC-8C4F-D710DC878F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TF67328976</Template>
  <TotalTime>1927</TotalTime>
  <Words>2520</Words>
  <Application>Microsoft Macintosh PowerPoint</Application>
  <PresentationFormat>Widescreen</PresentationFormat>
  <Paragraphs>294</Paragraphs>
  <Slides>29</Slides>
  <Notes>15</Notes>
  <HiddenSlides>0</HiddenSlides>
  <MMClips>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Arial</vt:lpstr>
      <vt:lpstr>Calibri</vt:lpstr>
      <vt:lpstr>Helvetica</vt:lpstr>
      <vt:lpstr>Helvetica Light</vt:lpstr>
      <vt:lpstr>Helvetica Oblique</vt:lpstr>
      <vt:lpstr>Menlo</vt:lpstr>
      <vt:lpstr>Times New Roman</vt:lpstr>
      <vt:lpstr>Wingdings</vt:lpstr>
      <vt:lpstr>TF67328976</vt:lpstr>
      <vt:lpstr>Making an Internal Let’s Encrypt Relay</vt:lpstr>
      <vt:lpstr>PowerPoint Presentation</vt:lpstr>
      <vt:lpstr>Let’s Encrypt Relay:  Agenda</vt:lpstr>
      <vt:lpstr>Let’s Encrypt Relay:  Why Make it</vt:lpstr>
      <vt:lpstr>Let’s Encrypt Relay:  iSSUES Faced </vt:lpstr>
      <vt:lpstr>Let’s Encrypt Relay:  Relay to the rescue</vt:lpstr>
      <vt:lpstr>Let’s Encrypt Relay:  Features</vt:lpstr>
      <vt:lpstr>Let’s Encrypt Relay:  Features &amp; Benefits</vt:lpstr>
      <vt:lpstr>Let’s Encrypt Relay:  Requirements</vt:lpstr>
      <vt:lpstr>Let’s Encrypt Relay:  Server Requirements</vt:lpstr>
      <vt:lpstr>Let’s Encrypt Relay:  Usage Requirements</vt:lpstr>
      <vt:lpstr>Let’s Encrypt Relay:  How it Works</vt:lpstr>
      <vt:lpstr>Let’s Encrypt Relay:  Usage overview</vt:lpstr>
      <vt:lpstr>Let’s Encrypt Relay:  SSH Wrapper</vt:lpstr>
      <vt:lpstr>Let’s Encrypt Relay:  Certmenu Script</vt:lpstr>
      <vt:lpstr>Let’s Encrypt Relay:  Certmenu Script</vt:lpstr>
      <vt:lpstr>Let’s Encrypt Relay:  Certmenu Script</vt:lpstr>
      <vt:lpstr>Let’s Encrypt Relay:  sshd_config</vt:lpstr>
      <vt:lpstr>Let’s Encrypt Relay:  Relay Overview</vt:lpstr>
      <vt:lpstr>Let’s Encrypt Relay:  File Locations</vt:lpstr>
      <vt:lpstr>Let’s Encrypt Relay:  Examples</vt:lpstr>
      <vt:lpstr>Let’s Encrypt Relay:  Creating An SSL Cert - Interactive</vt:lpstr>
      <vt:lpstr>Let’s Encrypt Relay:  Creating An SSL Cert - CLI</vt:lpstr>
      <vt:lpstr>Let’s Encrypt Relay:  List SSL Certs</vt:lpstr>
      <vt:lpstr>Let’s Encrypt Relay:  Invalid Option / Usage</vt:lpstr>
      <vt:lpstr>Let’s Encrypt Relay:  SCP</vt:lpstr>
      <vt:lpstr>Let’s Encrypt Relay:  References</vt:lpstr>
      <vt:lpstr>Let’s Encrypt Relay:  References</vt:lpstr>
      <vt:lpstr>Thanks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an Internal Let’s Encrypt Relay</dc:title>
  <dc:creator>Harvey, Joshua G. (GSFC-700.N)[NICS]</dc:creator>
  <cp:lastModifiedBy>Harvey, Joshua G. (GSFC-700.N)[NICS]</cp:lastModifiedBy>
  <cp:revision>133</cp:revision>
  <cp:lastPrinted>2019-05-12T17:24:18Z</cp:lastPrinted>
  <dcterms:created xsi:type="dcterms:W3CDTF">2019-05-10T14:35:33Z</dcterms:created>
  <dcterms:modified xsi:type="dcterms:W3CDTF">2019-05-12T20:11:48Z</dcterms:modified>
</cp:coreProperties>
</file>

<file path=docProps/thumbnail.jpeg>
</file>